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3.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9"/>
  </p:notesMasterIdLst>
  <p:sldIdLst>
    <p:sldId id="256" r:id="rId2"/>
    <p:sldId id="257" r:id="rId3"/>
    <p:sldId id="258" r:id="rId4"/>
    <p:sldId id="279" r:id="rId5"/>
    <p:sldId id="273" r:id="rId6"/>
    <p:sldId id="259" r:id="rId7"/>
    <p:sldId id="260" r:id="rId8"/>
    <p:sldId id="261" r:id="rId9"/>
    <p:sldId id="262" r:id="rId10"/>
    <p:sldId id="274" r:id="rId11"/>
    <p:sldId id="275" r:id="rId12"/>
    <p:sldId id="276" r:id="rId13"/>
    <p:sldId id="277" r:id="rId14"/>
    <p:sldId id="269" r:id="rId15"/>
    <p:sldId id="267" r:id="rId16"/>
    <p:sldId id="271" r:id="rId17"/>
    <p:sldId id="278" r:id="rId18"/>
  </p:sldIdLst>
  <p:sldSz cx="12192000" cy="6858000"/>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843"/>
    <p:restoredTop sz="94679"/>
  </p:normalViewPr>
  <p:slideViewPr>
    <p:cSldViewPr snapToGrid="0" snapToObjects="1">
      <p:cViewPr varScale="1">
        <p:scale>
          <a:sx n="104" d="100"/>
          <a:sy n="104" d="100"/>
        </p:scale>
        <p:origin x="944" y="20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oleObject" Target="file:////Users\apple\Desktop\grafik.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Users\apple\Desktop\grafik2.xlsx"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1"/>
    </c:view3D>
    <c:floor>
      <c:thickness val="0"/>
      <c:spPr>
        <a:solidFill>
          <a:schemeClr val="bg2">
            <a:lumMod val="75000"/>
            <a:alpha val="27000"/>
          </a:schemeClr>
        </a:solid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Sayfa1!$B$1</c:f>
              <c:strCache>
                <c:ptCount val="1"/>
                <c:pt idx="0">
                  <c:v>CONTROL </c:v>
                </c:pt>
              </c:strCache>
            </c:strRef>
          </c:tx>
          <c:spPr>
            <a:solidFill>
              <a:schemeClr val="accent1">
                <a:alpha val="88000"/>
              </a:schemeClr>
            </a:solidFill>
            <a:ln>
              <a:solidFill>
                <a:schemeClr val="accent1">
                  <a:lumMod val="50000"/>
                </a:schemeClr>
              </a:solidFill>
            </a:ln>
            <a:effectLst/>
            <a:scene3d>
              <a:camera prst="orthographicFront"/>
              <a:lightRig rig="threePt" dir="t"/>
            </a:scene3d>
            <a:sp3d prstMaterial="flat">
              <a:contourClr>
                <a:schemeClr val="accent1">
                  <a:lumMod val="50000"/>
                </a:schemeClr>
              </a:contourClr>
            </a:sp3d>
          </c:spPr>
          <c:invertIfNegative val="0"/>
          <c:dLbls>
            <c:spPr>
              <a:solidFill>
                <a:schemeClr val="accent1">
                  <a:alpha val="30000"/>
                </a:schemeClr>
              </a:solidFill>
              <a:ln>
                <a:solidFill>
                  <a:schemeClr val="lt1">
                    <a:alpha val="50000"/>
                  </a:schemeClr>
                </a:solidFill>
                <a:round/>
              </a:ln>
              <a:effectLst>
                <a:outerShdw blurRad="63500" dist="889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tr-T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50000"/>
                        </a:schemeClr>
                      </a:solidFill>
                      <a:round/>
                    </a:ln>
                    <a:effectLst/>
                  </c:spPr>
                </c15:leaderLines>
              </c:ext>
            </c:extLst>
          </c:dLbls>
          <c:cat>
            <c:strRef>
              <c:f>Sayfa1!$A$2:$A$5</c:f>
              <c:strCache>
                <c:ptCount val="4"/>
                <c:pt idx="0">
                  <c:v>NLRP3</c:v>
                </c:pt>
                <c:pt idx="1">
                  <c:v>IL-1 BETA</c:v>
                </c:pt>
                <c:pt idx="2">
                  <c:v>IL-18</c:v>
                </c:pt>
                <c:pt idx="3">
                  <c:v>PYCARD</c:v>
                </c:pt>
              </c:strCache>
            </c:strRef>
          </c:cat>
          <c:val>
            <c:numRef>
              <c:f>Sayfa1!$B$2:$B$5</c:f>
              <c:numCache>
                <c:formatCode>General</c:formatCode>
                <c:ptCount val="4"/>
                <c:pt idx="0">
                  <c:v>1.75</c:v>
                </c:pt>
                <c:pt idx="1">
                  <c:v>4.9400000000000004</c:v>
                </c:pt>
                <c:pt idx="2">
                  <c:v>1.0900000000000001</c:v>
                </c:pt>
                <c:pt idx="3">
                  <c:v>1.1599999999999999</c:v>
                </c:pt>
              </c:numCache>
            </c:numRef>
          </c:val>
          <c:shape val="pyramid"/>
          <c:extLst>
            <c:ext xmlns:c16="http://schemas.microsoft.com/office/drawing/2014/chart" uri="{C3380CC4-5D6E-409C-BE32-E72D297353CC}">
              <c16:uniqueId val="{00000000-FC9E-8349-AB5B-78EF69548073}"/>
            </c:ext>
          </c:extLst>
        </c:ser>
        <c:ser>
          <c:idx val="1"/>
          <c:order val="1"/>
          <c:tx>
            <c:strRef>
              <c:f>Sayfa1!$C$1</c:f>
              <c:strCache>
                <c:ptCount val="1"/>
                <c:pt idx="0">
                  <c:v>REMITTING</c:v>
                </c:pt>
              </c:strCache>
            </c:strRef>
          </c:tx>
          <c:spPr>
            <a:solidFill>
              <a:schemeClr val="accent2">
                <a:alpha val="88000"/>
              </a:schemeClr>
            </a:solidFill>
            <a:ln>
              <a:solidFill>
                <a:schemeClr val="accent2">
                  <a:lumMod val="50000"/>
                </a:schemeClr>
              </a:solidFill>
            </a:ln>
            <a:effectLst/>
            <a:scene3d>
              <a:camera prst="orthographicFront"/>
              <a:lightRig rig="threePt" dir="t"/>
            </a:scene3d>
            <a:sp3d prstMaterial="flat">
              <a:contourClr>
                <a:schemeClr val="accent2">
                  <a:lumMod val="50000"/>
                </a:schemeClr>
              </a:contourClr>
            </a:sp3d>
          </c:spPr>
          <c:invertIfNegative val="0"/>
          <c:dLbls>
            <c:spPr>
              <a:solidFill>
                <a:schemeClr val="accent2">
                  <a:alpha val="30000"/>
                </a:schemeClr>
              </a:solidFill>
              <a:ln>
                <a:solidFill>
                  <a:schemeClr val="lt1">
                    <a:alpha val="50000"/>
                  </a:schemeClr>
                </a:solidFill>
                <a:round/>
              </a:ln>
              <a:effectLst>
                <a:outerShdw blurRad="63500" dist="889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tr-T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50000"/>
                        </a:schemeClr>
                      </a:solidFill>
                      <a:round/>
                    </a:ln>
                    <a:effectLst/>
                  </c:spPr>
                </c15:leaderLines>
              </c:ext>
            </c:extLst>
          </c:dLbls>
          <c:cat>
            <c:strRef>
              <c:f>Sayfa1!$A$2:$A$5</c:f>
              <c:strCache>
                <c:ptCount val="4"/>
                <c:pt idx="0">
                  <c:v>NLRP3</c:v>
                </c:pt>
                <c:pt idx="1">
                  <c:v>IL-1 BETA</c:v>
                </c:pt>
                <c:pt idx="2">
                  <c:v>IL-18</c:v>
                </c:pt>
                <c:pt idx="3">
                  <c:v>PYCARD</c:v>
                </c:pt>
              </c:strCache>
            </c:strRef>
          </c:cat>
          <c:val>
            <c:numRef>
              <c:f>Sayfa1!$C$2:$C$5</c:f>
              <c:numCache>
                <c:formatCode>General</c:formatCode>
                <c:ptCount val="4"/>
                <c:pt idx="0">
                  <c:v>2.76</c:v>
                </c:pt>
                <c:pt idx="1">
                  <c:v>8.02</c:v>
                </c:pt>
                <c:pt idx="2">
                  <c:v>-1.39</c:v>
                </c:pt>
                <c:pt idx="3">
                  <c:v>-6.39</c:v>
                </c:pt>
              </c:numCache>
            </c:numRef>
          </c:val>
          <c:shape val="pyramid"/>
          <c:extLst>
            <c:ext xmlns:c16="http://schemas.microsoft.com/office/drawing/2014/chart" uri="{C3380CC4-5D6E-409C-BE32-E72D297353CC}">
              <c16:uniqueId val="{00000001-FC9E-8349-AB5B-78EF69548073}"/>
            </c:ext>
          </c:extLst>
        </c:ser>
        <c:ser>
          <c:idx val="2"/>
          <c:order val="2"/>
          <c:tx>
            <c:strRef>
              <c:f>Sayfa1!$D$1</c:f>
              <c:strCache>
                <c:ptCount val="1"/>
                <c:pt idx="0">
                  <c:v>RELAPSE</c:v>
                </c:pt>
              </c:strCache>
            </c:strRef>
          </c:tx>
          <c:spPr>
            <a:solidFill>
              <a:schemeClr val="accent3">
                <a:alpha val="88000"/>
              </a:schemeClr>
            </a:solidFill>
            <a:ln>
              <a:solidFill>
                <a:schemeClr val="accent3">
                  <a:lumMod val="50000"/>
                </a:schemeClr>
              </a:solidFill>
            </a:ln>
            <a:effectLst/>
            <a:scene3d>
              <a:camera prst="orthographicFront"/>
              <a:lightRig rig="threePt" dir="t"/>
            </a:scene3d>
            <a:sp3d prstMaterial="flat">
              <a:contourClr>
                <a:schemeClr val="accent3">
                  <a:lumMod val="50000"/>
                </a:schemeClr>
              </a:contourClr>
            </a:sp3d>
          </c:spPr>
          <c:invertIfNegative val="0"/>
          <c:dLbls>
            <c:spPr>
              <a:solidFill>
                <a:schemeClr val="accent3">
                  <a:alpha val="30000"/>
                </a:schemeClr>
              </a:solidFill>
              <a:ln>
                <a:solidFill>
                  <a:schemeClr val="lt1">
                    <a:alpha val="50000"/>
                  </a:schemeClr>
                </a:solidFill>
                <a:round/>
              </a:ln>
              <a:effectLst>
                <a:outerShdw blurRad="63500" dist="889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tr-T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50000"/>
                        </a:schemeClr>
                      </a:solidFill>
                      <a:round/>
                    </a:ln>
                    <a:effectLst/>
                  </c:spPr>
                </c15:leaderLines>
              </c:ext>
            </c:extLst>
          </c:dLbls>
          <c:cat>
            <c:strRef>
              <c:f>Sayfa1!$A$2:$A$5</c:f>
              <c:strCache>
                <c:ptCount val="4"/>
                <c:pt idx="0">
                  <c:v>NLRP3</c:v>
                </c:pt>
                <c:pt idx="1">
                  <c:v>IL-1 BETA</c:v>
                </c:pt>
                <c:pt idx="2">
                  <c:v>IL-18</c:v>
                </c:pt>
                <c:pt idx="3">
                  <c:v>PYCARD</c:v>
                </c:pt>
              </c:strCache>
            </c:strRef>
          </c:cat>
          <c:val>
            <c:numRef>
              <c:f>Sayfa1!$D$2:$D$5</c:f>
              <c:numCache>
                <c:formatCode>General</c:formatCode>
                <c:ptCount val="4"/>
                <c:pt idx="0">
                  <c:v>1.56</c:v>
                </c:pt>
                <c:pt idx="1">
                  <c:v>-1.54</c:v>
                </c:pt>
                <c:pt idx="2">
                  <c:v>-1.19</c:v>
                </c:pt>
                <c:pt idx="3">
                  <c:v>-4.93</c:v>
                </c:pt>
              </c:numCache>
            </c:numRef>
          </c:val>
          <c:shape val="pyramid"/>
          <c:extLst>
            <c:ext xmlns:c16="http://schemas.microsoft.com/office/drawing/2014/chart" uri="{C3380CC4-5D6E-409C-BE32-E72D297353CC}">
              <c16:uniqueId val="{00000002-FC9E-8349-AB5B-78EF69548073}"/>
            </c:ext>
          </c:extLst>
        </c:ser>
        <c:dLbls>
          <c:showLegendKey val="0"/>
          <c:showVal val="1"/>
          <c:showCatName val="0"/>
          <c:showSerName val="0"/>
          <c:showPercent val="0"/>
          <c:showBubbleSize val="0"/>
        </c:dLbls>
        <c:gapWidth val="84"/>
        <c:gapDepth val="53"/>
        <c:shape val="box"/>
        <c:axId val="1443289296"/>
        <c:axId val="1450729856"/>
        <c:axId val="0"/>
      </c:bar3DChart>
      <c:catAx>
        <c:axId val="1443289296"/>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lt1">
                    <a:lumMod val="75000"/>
                  </a:schemeClr>
                </a:solidFill>
                <a:latin typeface="+mn-lt"/>
                <a:ea typeface="+mn-ea"/>
                <a:cs typeface="+mn-cs"/>
              </a:defRPr>
            </a:pPr>
            <a:endParaRPr lang="tr-TR"/>
          </a:p>
        </c:txPr>
        <c:crossAx val="1450729856"/>
        <c:crosses val="autoZero"/>
        <c:auto val="1"/>
        <c:lblAlgn val="ctr"/>
        <c:lblOffset val="100"/>
        <c:noMultiLvlLbl val="0"/>
      </c:catAx>
      <c:valAx>
        <c:axId val="1450729856"/>
        <c:scaling>
          <c:orientation val="minMax"/>
        </c:scaling>
        <c:delete val="0"/>
        <c:axPos val="l"/>
        <c:majorGridlines>
          <c:spPr>
            <a:ln w="9525">
              <a:solidFill>
                <a:schemeClr val="lt1">
                  <a:lumMod val="50000"/>
                </a:schemeClr>
              </a:solidFill>
            </a:ln>
            <a:effectLst/>
          </c:spPr>
        </c:majorGridlines>
        <c:title>
          <c:tx>
            <c:rich>
              <a:bodyPr rot="-5400000" spcFirstLastPara="1" vertOverflow="ellipsis" vert="horz" wrap="square" anchor="ctr" anchorCtr="1"/>
              <a:lstStyle/>
              <a:p>
                <a:pPr>
                  <a:defRPr sz="1197" b="0" i="0" u="none" strike="noStrike" kern="1200" baseline="0">
                    <a:solidFill>
                      <a:schemeClr val="lt1">
                        <a:lumMod val="75000"/>
                      </a:schemeClr>
                    </a:solidFill>
                    <a:latin typeface="+mn-lt"/>
                    <a:ea typeface="+mn-ea"/>
                    <a:cs typeface="+mn-cs"/>
                  </a:defRPr>
                </a:pPr>
                <a:r>
                  <a:rPr lang="tr-TR" dirty="0"/>
                  <a:t>FOLD</a:t>
                </a:r>
                <a:r>
                  <a:rPr lang="tr-TR" baseline="0" dirty="0"/>
                  <a:t> CHANGE</a:t>
                </a:r>
              </a:p>
            </c:rich>
          </c:tx>
          <c:layout>
            <c:manualLayout>
              <c:xMode val="edge"/>
              <c:yMode val="edge"/>
              <c:x val="5.8044358693573897E-2"/>
              <c:y val="0.39176401617830559"/>
            </c:manualLayout>
          </c:layout>
          <c:overlay val="0"/>
          <c:spPr>
            <a:noFill/>
            <a:ln>
              <a:noFill/>
            </a:ln>
            <a:effectLst/>
          </c:spPr>
          <c:txPr>
            <a:bodyPr rot="-5400000" spcFirstLastPara="1" vertOverflow="ellipsis" vert="horz" wrap="square" anchor="ctr" anchorCtr="1"/>
            <a:lstStyle/>
            <a:p>
              <a:pPr>
                <a:defRPr sz="1197" b="0" i="0" u="none" strike="noStrike" kern="1200" baseline="0">
                  <a:solidFill>
                    <a:schemeClr val="lt1">
                      <a:lumMod val="75000"/>
                    </a:schemeClr>
                  </a:solidFill>
                  <a:latin typeface="+mn-lt"/>
                  <a:ea typeface="+mn-ea"/>
                  <a:cs typeface="+mn-cs"/>
                </a:defRPr>
              </a:pPr>
              <a:endParaRPr lang="tr-TR"/>
            </a:p>
          </c:txPr>
        </c:title>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lt1">
                    <a:lumMod val="75000"/>
                  </a:schemeClr>
                </a:solidFill>
                <a:latin typeface="+mn-lt"/>
                <a:ea typeface="+mn-ea"/>
                <a:cs typeface="+mn-cs"/>
              </a:defRPr>
            </a:pPr>
            <a:endParaRPr lang="tr-TR"/>
          </a:p>
        </c:txPr>
        <c:crossAx val="1443289296"/>
        <c:crosses val="autoZero"/>
        <c:crossBetween val="between"/>
      </c:valAx>
      <c:dTable>
        <c:showHorzBorder val="1"/>
        <c:showVertBorder val="1"/>
        <c:showOutline val="1"/>
        <c:showKeys val="1"/>
        <c:spPr>
          <a:noFill/>
          <a:ln w="9525">
            <a:solidFill>
              <a:schemeClr val="dk1">
                <a:lumMod val="50000"/>
                <a:lumOff val="50000"/>
              </a:schemeClr>
            </a:solidFill>
          </a:ln>
          <a:effectLst/>
        </c:spPr>
        <c:txPr>
          <a:bodyPr rot="0" spcFirstLastPara="1" vertOverflow="ellipsis" vert="horz" wrap="square" anchor="ctr" anchorCtr="1"/>
          <a:lstStyle/>
          <a:p>
            <a:pPr rtl="0">
              <a:defRPr sz="1197" b="0" i="0" u="none" strike="noStrike" kern="1200" baseline="0">
                <a:solidFill>
                  <a:schemeClr val="lt1">
                    <a:lumMod val="75000"/>
                  </a:schemeClr>
                </a:solidFill>
                <a:latin typeface="+mn-lt"/>
                <a:ea typeface="+mn-ea"/>
                <a:cs typeface="+mn-cs"/>
              </a:defRPr>
            </a:pPr>
            <a:endParaRPr lang="tr-TR"/>
          </a:p>
        </c:txPr>
      </c:dTable>
      <c:spPr>
        <a:noFill/>
        <a:ln>
          <a:noFill/>
        </a:ln>
        <a:effectLst/>
      </c:spPr>
    </c:plotArea>
    <c:legend>
      <c:legendPos val="t"/>
      <c:overlay val="0"/>
      <c:spPr>
        <a:noFill/>
        <a:ln>
          <a:noFill/>
        </a:ln>
        <a:effectLst/>
      </c:spPr>
      <c:txPr>
        <a:bodyPr rot="0" spcFirstLastPara="1" vertOverflow="ellipsis" vert="horz" wrap="square" anchor="ctr" anchorCtr="1"/>
        <a:lstStyle/>
        <a:p>
          <a:pPr>
            <a:defRPr sz="1197" b="0" i="0" u="none" strike="noStrike" kern="1200" baseline="0">
              <a:solidFill>
                <a:schemeClr val="lt1">
                  <a:lumMod val="75000"/>
                </a:schemeClr>
              </a:solidFill>
              <a:latin typeface="+mn-lt"/>
              <a:ea typeface="+mn-ea"/>
              <a:cs typeface="+mn-cs"/>
            </a:defRPr>
          </a:pPr>
          <a:endParaRPr lang="tr-T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dk1">
        <a:lumMod val="75000"/>
        <a:lumOff val="25000"/>
      </a:schemeClr>
    </a:solidFill>
    <a:ln w="6350" cap="flat" cmpd="sng" algn="ctr">
      <a:solidFill>
        <a:schemeClr val="tx2"/>
      </a:solidFill>
      <a:round/>
    </a:ln>
    <a:effectLst/>
  </c:spPr>
  <c:txPr>
    <a:bodyPr/>
    <a:lstStyle/>
    <a:p>
      <a:pPr>
        <a:defRPr/>
      </a:pPr>
      <a:endParaRPr lang="tr-TR"/>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2200" b="1" i="0" u="none" strike="noStrike" kern="1200" cap="none" spc="0" baseline="0">
              <a:ln w="0"/>
              <a:solidFill>
                <a:schemeClr val="tx1"/>
              </a:solidFill>
              <a:effectLst>
                <a:outerShdw blurRad="38100" dist="19050" dir="2700000" algn="tl" rotWithShape="0">
                  <a:schemeClr val="dk1">
                    <a:alpha val="40000"/>
                  </a:schemeClr>
                </a:outerShdw>
              </a:effectLst>
              <a:latin typeface="+mn-lt"/>
              <a:ea typeface="+mn-ea"/>
              <a:cs typeface="+mn-cs"/>
            </a:defRPr>
          </a:pPr>
          <a:endParaRPr lang="tr-TR"/>
        </a:p>
      </c:txPr>
    </c:title>
    <c:autoTitleDeleted val="0"/>
    <c:view3D>
      <c:rotX val="15"/>
      <c:rotY val="20"/>
      <c:depthPercent val="100"/>
      <c:rAngAx val="1"/>
    </c:view3D>
    <c:floor>
      <c:thickness val="0"/>
      <c:spPr>
        <a:solidFill>
          <a:schemeClr val="bg2">
            <a:lumMod val="75000"/>
            <a:alpha val="27000"/>
          </a:schemeClr>
        </a:solid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[grafik2.xlsx]Sayfa1!$A$2</c:f>
              <c:strCache>
                <c:ptCount val="1"/>
                <c:pt idx="0">
                  <c:v>NLRX1</c:v>
                </c:pt>
              </c:strCache>
            </c:strRef>
          </c:tx>
          <c:spPr>
            <a:solidFill>
              <a:srgbClr val="0070C0"/>
            </a:solidFill>
            <a:ln w="6350" cap="flat" cmpd="sng" algn="ctr">
              <a:solidFill>
                <a:schemeClr val="accent5"/>
              </a:solidFill>
              <a:prstDash val="solid"/>
              <a:miter lim="800000"/>
            </a:ln>
            <a:effectLst/>
            <a:scene3d>
              <a:camera prst="orthographicFront"/>
              <a:lightRig rig="threePt" dir="t"/>
            </a:scene3d>
            <a:sp3d contourW="6350" prstMaterial="flat">
              <a:contourClr>
                <a:schemeClr val="accent5"/>
              </a:contourClr>
            </a:sp3d>
          </c:spPr>
          <c:invertIfNegative val="0"/>
          <c:dLbls>
            <c:dLbl>
              <c:idx val="2"/>
              <c:layout>
                <c:manualLayout>
                  <c:x val="1.4716703458425313E-2"/>
                  <c:y val="3.415300546448087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52BE-814F-839F-1FAB8DA47B7F}"/>
                </c:ext>
              </c:extLst>
            </c:dLbl>
            <c:spPr>
              <a:solidFill>
                <a:schemeClr val="accent1">
                  <a:alpha val="30000"/>
                </a:schemeClr>
              </a:solidFill>
              <a:ln>
                <a:solidFill>
                  <a:schemeClr val="lt1">
                    <a:alpha val="50000"/>
                  </a:schemeClr>
                </a:solidFill>
                <a:round/>
              </a:ln>
              <a:effectLst>
                <a:outerShdw blurRad="63500" dist="88900" dir="2700000" algn="tl" rotWithShape="0">
                  <a:prstClr val="black">
                    <a:alpha val="40000"/>
                  </a:prstClr>
                </a:outerShdw>
              </a:effectLst>
            </c:spPr>
            <c:txPr>
              <a:bodyPr rot="0" spcFirstLastPara="1" vertOverflow="ellipsis" vert="horz" wrap="square" anchor="ctr" anchorCtr="1"/>
              <a:lstStyle/>
              <a:p>
                <a:pPr>
                  <a:defRPr sz="1197" b="0" i="0" u="none" strike="noStrike" kern="1200" cap="none" spc="0" baseline="0">
                    <a:ln w="0"/>
                    <a:solidFill>
                      <a:schemeClr val="tx1"/>
                    </a:solidFill>
                    <a:effectLst>
                      <a:outerShdw blurRad="38100" dist="19050" dir="2700000" algn="tl" rotWithShape="0">
                        <a:schemeClr val="dk1">
                          <a:alpha val="40000"/>
                        </a:schemeClr>
                      </a:outerShdw>
                    </a:effectLst>
                    <a:latin typeface="+mn-lt"/>
                    <a:ea typeface="+mn-ea"/>
                    <a:cs typeface="+mn-cs"/>
                  </a:defRPr>
                </a:pPr>
                <a:endParaRPr lang="tr-T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50000"/>
                        </a:schemeClr>
                      </a:solidFill>
                      <a:round/>
                    </a:ln>
                    <a:effectLst/>
                  </c:spPr>
                </c15:leaderLines>
              </c:ext>
            </c:extLst>
          </c:dLbls>
          <c:cat>
            <c:strRef>
              <c:f>[grafik2.xlsx]Sayfa1!$B$1:$D$1</c:f>
              <c:strCache>
                <c:ptCount val="3"/>
                <c:pt idx="0">
                  <c:v>CONTROL</c:v>
                </c:pt>
                <c:pt idx="1">
                  <c:v>REMITTING</c:v>
                </c:pt>
                <c:pt idx="2">
                  <c:v>RELAPSE</c:v>
                </c:pt>
              </c:strCache>
            </c:strRef>
          </c:cat>
          <c:val>
            <c:numRef>
              <c:f>[grafik2.xlsx]Sayfa1!$B$2:$D$2</c:f>
              <c:numCache>
                <c:formatCode>General</c:formatCode>
                <c:ptCount val="3"/>
                <c:pt idx="0">
                  <c:v>3.52</c:v>
                </c:pt>
                <c:pt idx="1">
                  <c:v>-2.39</c:v>
                </c:pt>
                <c:pt idx="2">
                  <c:v>-19.809999999999999</c:v>
                </c:pt>
              </c:numCache>
            </c:numRef>
          </c:val>
          <c:shape val="pyramid"/>
          <c:extLst>
            <c:ext xmlns:c16="http://schemas.microsoft.com/office/drawing/2014/chart" uri="{C3380CC4-5D6E-409C-BE32-E72D297353CC}">
              <c16:uniqueId val="{00000000-7036-B644-AB39-A163BB97E8B9}"/>
            </c:ext>
          </c:extLst>
        </c:ser>
        <c:dLbls>
          <c:showLegendKey val="0"/>
          <c:showVal val="1"/>
          <c:showCatName val="0"/>
          <c:showSerName val="0"/>
          <c:showPercent val="0"/>
          <c:showBubbleSize val="0"/>
        </c:dLbls>
        <c:gapWidth val="84"/>
        <c:gapDepth val="53"/>
        <c:shape val="box"/>
        <c:axId val="1463883184"/>
        <c:axId val="1447998080"/>
        <c:axId val="0"/>
      </c:bar3DChart>
      <c:catAx>
        <c:axId val="1463883184"/>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cap="none" spc="0" baseline="0">
                <a:ln w="0"/>
                <a:solidFill>
                  <a:schemeClr val="tx1"/>
                </a:solidFill>
                <a:effectLst>
                  <a:outerShdw blurRad="38100" dist="19050" dir="2700000" algn="tl" rotWithShape="0">
                    <a:schemeClr val="dk1">
                      <a:alpha val="40000"/>
                    </a:schemeClr>
                  </a:outerShdw>
                </a:effectLst>
                <a:latin typeface="+mn-lt"/>
                <a:ea typeface="+mn-ea"/>
                <a:cs typeface="+mn-cs"/>
              </a:defRPr>
            </a:pPr>
            <a:endParaRPr lang="tr-TR"/>
          </a:p>
        </c:txPr>
        <c:crossAx val="1447998080"/>
        <c:crosses val="autoZero"/>
        <c:auto val="1"/>
        <c:lblAlgn val="ctr"/>
        <c:lblOffset val="100"/>
        <c:noMultiLvlLbl val="0"/>
      </c:catAx>
      <c:valAx>
        <c:axId val="1447998080"/>
        <c:scaling>
          <c:orientation val="minMax"/>
        </c:scaling>
        <c:delete val="0"/>
        <c:axPos val="l"/>
        <c:majorGridlines>
          <c:spPr>
            <a:ln w="9525">
              <a:solidFill>
                <a:schemeClr val="lt1">
                  <a:lumMod val="50000"/>
                </a:schemeClr>
              </a:solidFill>
            </a:ln>
            <a:effectLst/>
          </c:spPr>
        </c:majorGridlines>
        <c:title>
          <c:tx>
            <c:rich>
              <a:bodyPr rot="-5400000" spcFirstLastPara="1" vertOverflow="ellipsis" vert="horz" wrap="square" anchor="ctr" anchorCtr="1"/>
              <a:lstStyle/>
              <a:p>
                <a:pPr>
                  <a:defRPr sz="1197" b="1" i="0" u="none" strike="noStrike" kern="1200" cap="none" spc="0" baseline="0">
                    <a:ln w="0"/>
                    <a:solidFill>
                      <a:schemeClr val="tx1"/>
                    </a:solidFill>
                    <a:effectLst>
                      <a:outerShdw blurRad="38100" dist="19050" dir="2700000" algn="tl" rotWithShape="0">
                        <a:schemeClr val="dk1">
                          <a:alpha val="40000"/>
                        </a:schemeClr>
                      </a:outerShdw>
                    </a:effectLst>
                    <a:latin typeface="+mn-lt"/>
                    <a:ea typeface="+mn-ea"/>
                    <a:cs typeface="+mn-cs"/>
                  </a:defRPr>
                </a:pPr>
                <a:r>
                  <a:rPr lang="tr-TR" b="1" dirty="0"/>
                  <a:t>FOLD</a:t>
                </a:r>
                <a:r>
                  <a:rPr lang="tr-TR" b="1" baseline="0" dirty="0"/>
                  <a:t> CHANGE</a:t>
                </a:r>
                <a:endParaRPr lang="tr-TR" b="1" dirty="0"/>
              </a:p>
            </c:rich>
          </c:tx>
          <c:layout>
            <c:manualLayout>
              <c:xMode val="edge"/>
              <c:yMode val="edge"/>
              <c:x val="2.6555103625291867E-2"/>
              <c:y val="0.43241774593749543"/>
            </c:manualLayout>
          </c:layout>
          <c:overlay val="0"/>
          <c:spPr>
            <a:noFill/>
            <a:ln>
              <a:noFill/>
            </a:ln>
            <a:effectLst/>
          </c:spPr>
          <c:txPr>
            <a:bodyPr rot="-5400000" spcFirstLastPara="1" vertOverflow="ellipsis" vert="horz" wrap="square" anchor="ctr" anchorCtr="1"/>
            <a:lstStyle/>
            <a:p>
              <a:pPr>
                <a:defRPr sz="1197" b="1" i="0" u="none" strike="noStrike" kern="1200" cap="none" spc="0" baseline="0">
                  <a:ln w="0"/>
                  <a:solidFill>
                    <a:schemeClr val="tx1"/>
                  </a:solidFill>
                  <a:effectLst>
                    <a:outerShdw blurRad="38100" dist="19050" dir="2700000" algn="tl" rotWithShape="0">
                      <a:schemeClr val="dk1">
                        <a:alpha val="40000"/>
                      </a:schemeClr>
                    </a:outerShdw>
                  </a:effectLst>
                  <a:latin typeface="+mn-lt"/>
                  <a:ea typeface="+mn-ea"/>
                  <a:cs typeface="+mn-cs"/>
                </a:defRPr>
              </a:pPr>
              <a:endParaRPr lang="tr-TR"/>
            </a:p>
          </c:txPr>
        </c:title>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cap="none" spc="0" baseline="0">
                <a:ln w="0"/>
                <a:solidFill>
                  <a:schemeClr val="tx1"/>
                </a:solidFill>
                <a:effectLst>
                  <a:outerShdw blurRad="38100" dist="19050" dir="2700000" algn="tl" rotWithShape="0">
                    <a:schemeClr val="dk1">
                      <a:alpha val="40000"/>
                    </a:schemeClr>
                  </a:outerShdw>
                </a:effectLst>
                <a:latin typeface="+mn-lt"/>
                <a:ea typeface="+mn-ea"/>
                <a:cs typeface="+mn-cs"/>
              </a:defRPr>
            </a:pPr>
            <a:endParaRPr lang="tr-TR"/>
          </a:p>
        </c:txPr>
        <c:crossAx val="1463883184"/>
        <c:crosses val="autoZero"/>
        <c:crossBetween val="between"/>
      </c:valAx>
      <c:dTable>
        <c:showHorzBorder val="1"/>
        <c:showVertBorder val="1"/>
        <c:showOutline val="1"/>
        <c:showKeys val="1"/>
        <c:spPr>
          <a:noFill/>
          <a:ln w="9525">
            <a:solidFill>
              <a:srgbClr val="000000">
                <a:alpha val="12549"/>
              </a:srgbClr>
            </a:solidFill>
            <a:prstDash val="solid"/>
          </a:ln>
          <a:effectLst/>
        </c:spPr>
        <c:txPr>
          <a:bodyPr rot="0" spcFirstLastPara="1" vertOverflow="ellipsis" vert="horz" wrap="square" anchor="ctr" anchorCtr="1"/>
          <a:lstStyle/>
          <a:p>
            <a:pPr rtl="0">
              <a:defRPr sz="1197" b="0" i="0" u="none" strike="noStrike" kern="1200" cap="none" spc="0" baseline="0">
                <a:ln w="0"/>
                <a:solidFill>
                  <a:schemeClr val="tx1"/>
                </a:solidFill>
                <a:effectLst>
                  <a:outerShdw blurRad="38100" dist="19050" dir="2700000" algn="tl" rotWithShape="0">
                    <a:schemeClr val="dk1">
                      <a:alpha val="40000"/>
                    </a:schemeClr>
                  </a:outerShdw>
                </a:effectLst>
                <a:latin typeface="+mn-lt"/>
                <a:ea typeface="+mn-ea"/>
                <a:cs typeface="+mn-cs"/>
              </a:defRPr>
            </a:pPr>
            <a:endParaRPr lang="tr-TR"/>
          </a:p>
        </c:txPr>
      </c:dTable>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12700" cap="flat" cmpd="sng" algn="ctr">
      <a:solidFill>
        <a:schemeClr val="accent5"/>
      </a:solidFill>
      <a:prstDash val="solid"/>
      <a:miter lim="800000"/>
    </a:ln>
    <a:effectLst/>
  </c:spPr>
  <c:txPr>
    <a:bodyPr/>
    <a:lstStyle/>
    <a:p>
      <a:pPr>
        <a:defRPr b="0" cap="none" spc="0">
          <a:ln w="0"/>
          <a:solidFill>
            <a:schemeClr val="tx1"/>
          </a:solidFill>
          <a:effectLst>
            <a:outerShdw blurRad="38100" dist="19050" dir="2700000" algn="tl" rotWithShape="0">
              <a:schemeClr val="dk1">
                <a:alpha val="40000"/>
              </a:schemeClr>
            </a:outerShdw>
          </a:effectLst>
          <a:latin typeface="+mn-lt"/>
          <a:ea typeface="+mn-ea"/>
          <a:cs typeface="+mn-cs"/>
        </a:defRPr>
      </a:pPr>
      <a:endParaRPr lang="tr-TR"/>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1">
  <cs:axisTitle>
    <cs:lnRef idx="0"/>
    <cs:fillRef idx="0"/>
    <cs:effectRef idx="0"/>
    <cs:fontRef idx="minor">
      <a:schemeClr val="lt1">
        <a:lumMod val="75000"/>
      </a:schemeClr>
    </cs:fontRef>
    <cs:defRPr sz="1197" kern="1200"/>
  </cs:axisTitle>
  <cs:categoryAxis>
    <cs:lnRef idx="0"/>
    <cs:fillRef idx="0"/>
    <cs:effectRef idx="0"/>
    <cs:fontRef idx="minor">
      <a:schemeClr val="lt1">
        <a:lumMod val="75000"/>
      </a:schemeClr>
    </cs:fontRef>
    <cs:defRPr sz="1197" kern="1200"/>
  </cs:categoryAxis>
  <cs:chartArea>
    <cs:lnRef idx="0"/>
    <cs:fillRef idx="0"/>
    <cs:effectRef idx="0"/>
    <cs:fontRef idx="minor">
      <a:schemeClr val="lt1"/>
    </cs:fontRef>
    <cs:spPr>
      <a:solidFill>
        <a:schemeClr val="dk1">
          <a:lumMod val="75000"/>
          <a:lumOff val="25000"/>
        </a:schemeClr>
      </a:solidFill>
      <a:ln w="6350" cap="flat" cmpd="sng" algn="ctr">
        <a:solidFill>
          <a:schemeClr val="dk1">
            <a:tint val="75000"/>
          </a:schemeClr>
        </a:solidFill>
        <a:round/>
      </a:ln>
    </cs:spPr>
    <cs:defRPr sz="1330" kern="1200"/>
  </cs:chartArea>
  <cs:dataLabel>
    <cs:lnRef idx="0"/>
    <cs:fillRef idx="0">
      <cs:styleClr val="auto"/>
    </cs:fillRef>
    <cs:effectRef idx="0"/>
    <cs:fontRef idx="minor">
      <a:schemeClr val="lt1"/>
    </cs:fontRef>
    <cs:spPr>
      <a:solidFill>
        <a:schemeClr val="phClr">
          <a:alpha val="30000"/>
        </a:schemeClr>
      </a:solidFill>
      <a:ln>
        <a:solidFill>
          <a:schemeClr val="lt1">
            <a:alpha val="50000"/>
          </a:schemeClr>
        </a:solidFill>
        <a:round/>
      </a:ln>
      <a:effectLst>
        <a:outerShdw blurRad="63500" dist="88900" dir="2700000" algn="tl" rotWithShape="0">
          <a:prstClr val="black">
            <a:alpha val="40000"/>
          </a:prstClr>
        </a:outerShdw>
      </a:effectLst>
    </cs:spPr>
    <cs:defRPr sz="1197" b="1" i="0" u="none" strike="noStrike" kern="1200" baseline="0"/>
  </cs:dataLabel>
  <cs:dataLabelCallout>
    <cs:lnRef idx="0"/>
    <cs:fillRef idx="0">
      <cs:styleClr val="auto"/>
    </cs:fillRef>
    <cs:effectRef idx="0"/>
    <cs:fontRef idx="minor">
      <a:schemeClr val="lt1"/>
    </cs:fontRef>
    <cs:spPr>
      <a:solidFill>
        <a:schemeClr val="phClr">
          <a:alpha val="30000"/>
        </a:schemeClr>
      </a:solidFill>
      <a:ln>
        <a:solidFill>
          <a:schemeClr val="lt1">
            <a:alpha val="50000"/>
          </a:schemeClr>
        </a:solidFill>
        <a:round/>
      </a:ln>
      <a:effectLst>
        <a:outerShdw blurRad="63500" dist="88900" dir="2700000" algn="tl" rotWithShape="0">
          <a:prstClr val="black">
            <a:alpha val="40000"/>
          </a:prstClr>
        </a:outerShdw>
      </a:effectLst>
    </cs:spPr>
    <cs:defRPr sz="1197" b="1" i="0" u="none" strike="noStrike" kern="1200" baseline="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tx1"/>
    </cs:fontRef>
    <cs:spPr>
      <a:solidFill>
        <a:schemeClr val="phClr">
          <a:alpha val="88000"/>
        </a:schemeClr>
      </a:solidFill>
      <a:ln>
        <a:solidFill>
          <a:schemeClr val="phClr">
            <a:lumMod val="50000"/>
          </a:schemeClr>
        </a:solidFill>
      </a:ln>
    </cs:spPr>
  </cs:dataPoint>
  <cs:dataPoint3D>
    <cs:lnRef idx="0">
      <cs:styleClr val="auto"/>
    </cs:lnRef>
    <cs:fillRef idx="0">
      <cs:styleClr val="auto"/>
    </cs:fillRef>
    <cs:effectRef idx="0"/>
    <cs:fontRef idx="minor">
      <a:schemeClr val="tx1"/>
    </cs:fontRef>
    <cs:spPr>
      <a:solidFill>
        <a:schemeClr val="phClr">
          <a:alpha val="88000"/>
        </a:schemeClr>
      </a:solidFill>
      <a:ln>
        <a:solidFill>
          <a:schemeClr val="phClr">
            <a:lumMod val="50000"/>
          </a:schemeClr>
        </a:solidFill>
      </a:ln>
      <a:scene3d>
        <a:camera prst="orthographicFront"/>
        <a:lightRig rig="threePt" dir="t"/>
      </a:scene3d>
      <a:sp3d prstMaterial="flat"/>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dk1">
            <a:lumMod val="75000"/>
            <a:lumOff val="25000"/>
          </a:schemeClr>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lt1">
        <a:lumMod val="75000"/>
      </a:schemeClr>
    </cs:fontRef>
    <cs:spPr>
      <a:ln w="9525">
        <a:solidFill>
          <a:schemeClr val="dk1">
            <a:lumMod val="50000"/>
            <a:lumOff val="50000"/>
          </a:schemeClr>
        </a:solidFill>
      </a:ln>
    </cs:spPr>
    <cs:defRPr sz="1197" kern="1200"/>
  </cs:dataTable>
  <cs:downBar>
    <cs:lnRef idx="0"/>
    <cs:fillRef idx="0"/>
    <cs:effectRef idx="0"/>
    <cs:fontRef idx="minor">
      <a:schemeClr val="lt1"/>
    </cs:fontRef>
    <cs:spPr>
      <a:solidFill>
        <a:schemeClr val="dk1">
          <a:lumMod val="50000"/>
          <a:lumOff val="50000"/>
        </a:schemeClr>
      </a:solidFill>
      <a:ln w="9525">
        <a:solidFill>
          <a:schemeClr val="dk1">
            <a:lumMod val="75000"/>
          </a:schemeClr>
        </a:solidFill>
        <a:round/>
      </a:ln>
    </cs:spPr>
  </cs:downBar>
  <cs:dropLine>
    <cs:lnRef idx="0"/>
    <cs:fillRef idx="0"/>
    <cs:effectRef idx="0"/>
    <cs:fontRef idx="minor">
      <a:schemeClr val="dk1"/>
    </cs:fontRef>
    <cs:spPr>
      <a:ln w="9525">
        <a:solidFill>
          <a:schemeClr val="lt1">
            <a:lumMod val="50000"/>
          </a:schemeClr>
        </a:solidFill>
        <a:round/>
      </a:ln>
    </cs:spPr>
  </cs:dropLine>
  <cs:errorBar>
    <cs:lnRef idx="0"/>
    <cs:fillRef idx="0"/>
    <cs:effectRef idx="0"/>
    <cs:fontRef idx="minor">
      <a:schemeClr val="dk1"/>
    </cs:fontRef>
    <cs:spPr>
      <a:ln w="9525">
        <a:solidFill>
          <a:schemeClr val="lt1">
            <a:lumMod val="50000"/>
          </a:schemeClr>
        </a:solidFill>
        <a:round/>
      </a:ln>
    </cs:spPr>
  </cs:errorBar>
  <cs:floor>
    <cs:lnRef idx="0"/>
    <cs:fillRef idx="0"/>
    <cs:effectRef idx="0"/>
    <cs:fontRef idx="minor">
      <a:schemeClr val="tx1"/>
    </cs:fontRef>
    <cs:spPr>
      <a:solidFill>
        <a:schemeClr val="bg2">
          <a:lumMod val="75000"/>
          <a:alpha val="27000"/>
        </a:schemeClr>
      </a:solidFill>
      <a:sp3d/>
    </cs:spPr>
  </cs:floor>
  <cs:gridlineMajor>
    <cs:lnRef idx="0"/>
    <cs:fillRef idx="0"/>
    <cs:effectRef idx="0"/>
    <cs:fontRef idx="minor">
      <a:schemeClr val="tx1"/>
    </cs:fontRef>
    <cs:spPr>
      <a:ln w="9525">
        <a:solidFill>
          <a:schemeClr val="lt1">
            <a:lumMod val="50000"/>
          </a:schemeClr>
        </a:solidFill>
      </a:ln>
    </cs:spPr>
  </cs:gridlineMajor>
  <cs:gridlineMinor>
    <cs:lnRef idx="0"/>
    <cs:fillRef idx="0"/>
    <cs:effectRef idx="0"/>
    <cs:fontRef idx="minor">
      <a:schemeClr val="tx1"/>
    </cs:fontRef>
    <cs:spPr>
      <a:ln w="9525">
        <a:solidFill>
          <a:schemeClr val="lt1">
            <a:lumMod val="40000"/>
          </a:schemeClr>
        </a:solidFill>
      </a:ln>
    </cs:spPr>
  </cs:gridlineMinor>
  <cs:hiLoLine>
    <cs:lnRef idx="0"/>
    <cs:fillRef idx="0"/>
    <cs:effectRef idx="0"/>
    <cs:fontRef idx="minor">
      <a:schemeClr val="dk1"/>
    </cs:fontRef>
    <cs:spPr>
      <a:ln w="9525">
        <a:solidFill>
          <a:schemeClr val="lt1">
            <a:lumMod val="50000"/>
          </a:schemeClr>
        </a:solidFill>
        <a:round/>
      </a:ln>
    </cs:spPr>
  </cs:hiLoLine>
  <cs:leaderLine>
    <cs:lnRef idx="0"/>
    <cs:fillRef idx="0"/>
    <cs:effectRef idx="0"/>
    <cs:fontRef idx="minor">
      <a:schemeClr val="dk1"/>
    </cs:fontRef>
    <cs:spPr>
      <a:ln w="9525">
        <a:solidFill>
          <a:schemeClr val="lt1">
            <a:lumMod val="50000"/>
          </a:schemeClr>
        </a:solidFill>
        <a:round/>
      </a:ln>
    </cs:spPr>
  </cs:leaderLine>
  <cs:legend>
    <cs:lnRef idx="0"/>
    <cs:fillRef idx="0"/>
    <cs:effectRef idx="0"/>
    <cs:fontRef idx="minor">
      <a:schemeClr val="lt1">
        <a:lumMod val="75000"/>
      </a:schemeClr>
    </cs:fontRef>
    <cs:defRPr sz="1197"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75000"/>
      </a:schemeClr>
    </cs:fontRef>
    <cs:defRPr sz="1197" kern="1200"/>
  </cs:seriesAxis>
  <cs:seriesLine>
    <cs:lnRef idx="0"/>
    <cs:fillRef idx="0"/>
    <cs:effectRef idx="0"/>
    <cs:fontRef idx="minor">
      <a:schemeClr val="dk1"/>
    </cs:fontRef>
    <cs:spPr>
      <a:ln w="9525">
        <a:solidFill>
          <a:schemeClr val="lt1">
            <a:lumMod val="50000"/>
          </a:schemeClr>
        </a:solidFill>
        <a:round/>
      </a:ln>
    </cs:spPr>
  </cs:seriesLine>
  <cs:title>
    <cs:lnRef idx="0"/>
    <cs:fillRef idx="0"/>
    <cs:effectRef idx="0"/>
    <cs:fontRef idx="minor">
      <a:schemeClr val="lt1"/>
    </cs:fontRef>
    <cs:defRPr sz="2200" b="0" kern="1200" cap="all" baseline="0"/>
  </cs:title>
  <cs:trendline>
    <cs:lnRef idx="0">
      <cs:styleClr val="auto"/>
    </cs:lnRef>
    <cs:fillRef idx="0"/>
    <cs:effectRef idx="0"/>
    <cs:fontRef idx="minor">
      <a:schemeClr val="dk1"/>
    </cs:fontRef>
    <cs:spPr>
      <a:ln w="9525" cap="rnd">
        <a:solidFill>
          <a:schemeClr val="phClr">
            <a:alpha val="50000"/>
          </a:schemeClr>
        </a:solidFill>
      </a:ln>
    </cs:spPr>
  </cs:trendline>
  <cs:trendlineLabel>
    <cs:lnRef idx="0"/>
    <cs:fillRef idx="0"/>
    <cs:effectRef idx="0"/>
    <cs:fontRef idx="minor">
      <a:schemeClr val="lt1">
        <a:lumMod val="75000"/>
      </a:schemeClr>
    </cs:fontRef>
    <cs:defRPr sz="1197" kern="1200"/>
  </cs:trendlineLabel>
  <cs:upBar>
    <cs:lnRef idx="0"/>
    <cs:fillRef idx="0"/>
    <cs:effectRef idx="0"/>
    <cs:fontRef idx="minor">
      <a:schemeClr val="dk1"/>
    </cs:fontRef>
    <cs:spPr>
      <a:solidFill>
        <a:schemeClr val="lt1">
          <a:lumMod val="85000"/>
        </a:schemeClr>
      </a:solidFill>
      <a:ln w="9525">
        <a:solidFill>
          <a:schemeClr val="dk1">
            <a:lumMod val="50000"/>
          </a:schemeClr>
        </a:solidFill>
        <a:round/>
      </a:ln>
    </cs:spPr>
  </cs:upBar>
  <cs:valueAxis>
    <cs:lnRef idx="0"/>
    <cs:fillRef idx="0"/>
    <cs:effectRef idx="0"/>
    <cs:fontRef idx="minor">
      <a:schemeClr val="lt1">
        <a:lumMod val="75000"/>
      </a:schemeClr>
    </cs:fontRef>
    <cs:defRPr sz="1197" kern="1200"/>
  </cs:valueAxis>
  <cs:wall>
    <cs:lnRef idx="0"/>
    <cs:fillRef idx="0"/>
    <cs:effectRef idx="0"/>
    <cs:fontRef idx="minor">
      <a:schemeClr val="tx1"/>
    </cs:fontRef>
    <cs:spPr>
      <a:sp3d/>
    </cs:spPr>
  </cs:wall>
</cs:chartStyle>
</file>

<file path=ppt/charts/style2.xml><?xml version="1.0" encoding="utf-8"?>
<cs:chartStyle xmlns:cs="http://schemas.microsoft.com/office/drawing/2012/chartStyle" xmlns:a="http://schemas.openxmlformats.org/drawingml/2006/main" id="291">
  <cs:axisTitle>
    <cs:lnRef idx="0"/>
    <cs:fillRef idx="0"/>
    <cs:effectRef idx="0"/>
    <cs:fontRef idx="minor">
      <a:schemeClr val="lt1">
        <a:lumMod val="75000"/>
      </a:schemeClr>
    </cs:fontRef>
    <cs:defRPr sz="1197" kern="1200"/>
  </cs:axisTitle>
  <cs:categoryAxis>
    <cs:lnRef idx="0"/>
    <cs:fillRef idx="0"/>
    <cs:effectRef idx="0"/>
    <cs:fontRef idx="minor">
      <a:schemeClr val="lt1">
        <a:lumMod val="75000"/>
      </a:schemeClr>
    </cs:fontRef>
    <cs:defRPr sz="1197" kern="1200"/>
  </cs:categoryAxis>
  <cs:chartArea>
    <cs:lnRef idx="0"/>
    <cs:fillRef idx="0"/>
    <cs:effectRef idx="0"/>
    <cs:fontRef idx="minor">
      <a:schemeClr val="lt1"/>
    </cs:fontRef>
    <cs:spPr>
      <a:solidFill>
        <a:schemeClr val="dk1">
          <a:lumMod val="75000"/>
          <a:lumOff val="25000"/>
        </a:schemeClr>
      </a:solidFill>
      <a:ln w="6350" cap="flat" cmpd="sng" algn="ctr">
        <a:solidFill>
          <a:schemeClr val="dk1">
            <a:tint val="75000"/>
          </a:schemeClr>
        </a:solidFill>
        <a:round/>
      </a:ln>
    </cs:spPr>
    <cs:defRPr sz="1330" kern="1200"/>
  </cs:chartArea>
  <cs:dataLabel>
    <cs:lnRef idx="0"/>
    <cs:fillRef idx="0">
      <cs:styleClr val="auto"/>
    </cs:fillRef>
    <cs:effectRef idx="0"/>
    <cs:fontRef idx="minor">
      <a:schemeClr val="lt1"/>
    </cs:fontRef>
    <cs:spPr>
      <a:solidFill>
        <a:schemeClr val="phClr">
          <a:alpha val="30000"/>
        </a:schemeClr>
      </a:solidFill>
      <a:ln>
        <a:solidFill>
          <a:schemeClr val="lt1">
            <a:alpha val="50000"/>
          </a:schemeClr>
        </a:solidFill>
        <a:round/>
      </a:ln>
      <a:effectLst>
        <a:outerShdw blurRad="63500" dist="88900" dir="2700000" algn="tl" rotWithShape="0">
          <a:prstClr val="black">
            <a:alpha val="40000"/>
          </a:prstClr>
        </a:outerShdw>
      </a:effectLst>
    </cs:spPr>
    <cs:defRPr sz="1197" b="1" i="0" u="none" strike="noStrike" kern="1200" baseline="0"/>
  </cs:dataLabel>
  <cs:dataLabelCallout>
    <cs:lnRef idx="0"/>
    <cs:fillRef idx="0">
      <cs:styleClr val="auto"/>
    </cs:fillRef>
    <cs:effectRef idx="0"/>
    <cs:fontRef idx="minor">
      <a:schemeClr val="lt1"/>
    </cs:fontRef>
    <cs:spPr>
      <a:solidFill>
        <a:schemeClr val="phClr">
          <a:alpha val="30000"/>
        </a:schemeClr>
      </a:solidFill>
      <a:ln>
        <a:solidFill>
          <a:schemeClr val="lt1">
            <a:alpha val="50000"/>
          </a:schemeClr>
        </a:solidFill>
        <a:round/>
      </a:ln>
      <a:effectLst>
        <a:outerShdw blurRad="63500" dist="88900" dir="2700000" algn="tl" rotWithShape="0">
          <a:prstClr val="black">
            <a:alpha val="40000"/>
          </a:prstClr>
        </a:outerShdw>
      </a:effectLst>
    </cs:spPr>
    <cs:defRPr sz="1197" b="1" i="0" u="none" strike="noStrike" kern="1200" baseline="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tx1"/>
    </cs:fontRef>
    <cs:spPr>
      <a:solidFill>
        <a:schemeClr val="phClr">
          <a:alpha val="88000"/>
        </a:schemeClr>
      </a:solidFill>
      <a:ln>
        <a:solidFill>
          <a:schemeClr val="phClr">
            <a:lumMod val="50000"/>
          </a:schemeClr>
        </a:solidFill>
      </a:ln>
    </cs:spPr>
  </cs:dataPoint>
  <cs:dataPoint3D>
    <cs:lnRef idx="0">
      <cs:styleClr val="auto"/>
    </cs:lnRef>
    <cs:fillRef idx="0">
      <cs:styleClr val="auto"/>
    </cs:fillRef>
    <cs:effectRef idx="0"/>
    <cs:fontRef idx="minor">
      <a:schemeClr val="tx1"/>
    </cs:fontRef>
    <cs:spPr>
      <a:solidFill>
        <a:schemeClr val="phClr">
          <a:alpha val="88000"/>
        </a:schemeClr>
      </a:solidFill>
      <a:ln>
        <a:solidFill>
          <a:schemeClr val="phClr">
            <a:lumMod val="50000"/>
          </a:schemeClr>
        </a:solidFill>
      </a:ln>
      <a:scene3d>
        <a:camera prst="orthographicFront"/>
        <a:lightRig rig="threePt" dir="t"/>
      </a:scene3d>
      <a:sp3d prstMaterial="flat"/>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dk1">
            <a:lumMod val="75000"/>
            <a:lumOff val="25000"/>
          </a:schemeClr>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lt1">
        <a:lumMod val="75000"/>
      </a:schemeClr>
    </cs:fontRef>
    <cs:spPr>
      <a:ln w="9525">
        <a:solidFill>
          <a:schemeClr val="dk1">
            <a:lumMod val="50000"/>
            <a:lumOff val="50000"/>
          </a:schemeClr>
        </a:solidFill>
      </a:ln>
    </cs:spPr>
    <cs:defRPr sz="1197" kern="1200"/>
  </cs:dataTable>
  <cs:downBar>
    <cs:lnRef idx="0"/>
    <cs:fillRef idx="0"/>
    <cs:effectRef idx="0"/>
    <cs:fontRef idx="minor">
      <a:schemeClr val="lt1"/>
    </cs:fontRef>
    <cs:spPr>
      <a:solidFill>
        <a:schemeClr val="dk1">
          <a:lumMod val="50000"/>
          <a:lumOff val="50000"/>
        </a:schemeClr>
      </a:solidFill>
      <a:ln w="9525">
        <a:solidFill>
          <a:schemeClr val="dk1">
            <a:lumMod val="75000"/>
          </a:schemeClr>
        </a:solidFill>
        <a:round/>
      </a:ln>
    </cs:spPr>
  </cs:downBar>
  <cs:dropLine>
    <cs:lnRef idx="0"/>
    <cs:fillRef idx="0"/>
    <cs:effectRef idx="0"/>
    <cs:fontRef idx="minor">
      <a:schemeClr val="dk1"/>
    </cs:fontRef>
    <cs:spPr>
      <a:ln w="9525">
        <a:solidFill>
          <a:schemeClr val="lt1">
            <a:lumMod val="50000"/>
          </a:schemeClr>
        </a:solidFill>
        <a:round/>
      </a:ln>
    </cs:spPr>
  </cs:dropLine>
  <cs:errorBar>
    <cs:lnRef idx="0"/>
    <cs:fillRef idx="0"/>
    <cs:effectRef idx="0"/>
    <cs:fontRef idx="minor">
      <a:schemeClr val="dk1"/>
    </cs:fontRef>
    <cs:spPr>
      <a:ln w="9525">
        <a:solidFill>
          <a:schemeClr val="lt1">
            <a:lumMod val="50000"/>
          </a:schemeClr>
        </a:solidFill>
        <a:round/>
      </a:ln>
    </cs:spPr>
  </cs:errorBar>
  <cs:floor>
    <cs:lnRef idx="0"/>
    <cs:fillRef idx="0"/>
    <cs:effectRef idx="0"/>
    <cs:fontRef idx="minor">
      <a:schemeClr val="tx1"/>
    </cs:fontRef>
    <cs:spPr>
      <a:solidFill>
        <a:schemeClr val="bg2">
          <a:lumMod val="75000"/>
          <a:alpha val="27000"/>
        </a:schemeClr>
      </a:solidFill>
      <a:sp3d/>
    </cs:spPr>
  </cs:floor>
  <cs:gridlineMajor>
    <cs:lnRef idx="0"/>
    <cs:fillRef idx="0"/>
    <cs:effectRef idx="0"/>
    <cs:fontRef idx="minor">
      <a:schemeClr val="tx1"/>
    </cs:fontRef>
    <cs:spPr>
      <a:ln w="9525">
        <a:solidFill>
          <a:schemeClr val="lt1">
            <a:lumMod val="50000"/>
          </a:schemeClr>
        </a:solidFill>
      </a:ln>
    </cs:spPr>
  </cs:gridlineMajor>
  <cs:gridlineMinor>
    <cs:lnRef idx="0"/>
    <cs:fillRef idx="0"/>
    <cs:effectRef idx="0"/>
    <cs:fontRef idx="minor">
      <a:schemeClr val="tx1"/>
    </cs:fontRef>
    <cs:spPr>
      <a:ln w="9525">
        <a:solidFill>
          <a:schemeClr val="lt1">
            <a:lumMod val="40000"/>
          </a:schemeClr>
        </a:solidFill>
      </a:ln>
    </cs:spPr>
  </cs:gridlineMinor>
  <cs:hiLoLine>
    <cs:lnRef idx="0"/>
    <cs:fillRef idx="0"/>
    <cs:effectRef idx="0"/>
    <cs:fontRef idx="minor">
      <a:schemeClr val="dk1"/>
    </cs:fontRef>
    <cs:spPr>
      <a:ln w="9525">
        <a:solidFill>
          <a:schemeClr val="lt1">
            <a:lumMod val="50000"/>
          </a:schemeClr>
        </a:solidFill>
        <a:round/>
      </a:ln>
    </cs:spPr>
  </cs:hiLoLine>
  <cs:leaderLine>
    <cs:lnRef idx="0"/>
    <cs:fillRef idx="0"/>
    <cs:effectRef idx="0"/>
    <cs:fontRef idx="minor">
      <a:schemeClr val="dk1"/>
    </cs:fontRef>
    <cs:spPr>
      <a:ln w="9525">
        <a:solidFill>
          <a:schemeClr val="lt1">
            <a:lumMod val="50000"/>
          </a:schemeClr>
        </a:solidFill>
        <a:round/>
      </a:ln>
    </cs:spPr>
  </cs:leaderLine>
  <cs:legend>
    <cs:lnRef idx="0"/>
    <cs:fillRef idx="0"/>
    <cs:effectRef idx="0"/>
    <cs:fontRef idx="minor">
      <a:schemeClr val="lt1">
        <a:lumMod val="75000"/>
      </a:schemeClr>
    </cs:fontRef>
    <cs:defRPr sz="1197"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75000"/>
      </a:schemeClr>
    </cs:fontRef>
    <cs:defRPr sz="1197" kern="1200"/>
  </cs:seriesAxis>
  <cs:seriesLine>
    <cs:lnRef idx="0"/>
    <cs:fillRef idx="0"/>
    <cs:effectRef idx="0"/>
    <cs:fontRef idx="minor">
      <a:schemeClr val="dk1"/>
    </cs:fontRef>
    <cs:spPr>
      <a:ln w="9525">
        <a:solidFill>
          <a:schemeClr val="lt1">
            <a:lumMod val="50000"/>
          </a:schemeClr>
        </a:solidFill>
        <a:round/>
      </a:ln>
    </cs:spPr>
  </cs:seriesLine>
  <cs:title>
    <cs:lnRef idx="0"/>
    <cs:fillRef idx="0"/>
    <cs:effectRef idx="0"/>
    <cs:fontRef idx="minor">
      <a:schemeClr val="lt1"/>
    </cs:fontRef>
    <cs:defRPr sz="2200" b="0" kern="1200" cap="all" baseline="0"/>
  </cs:title>
  <cs:trendline>
    <cs:lnRef idx="0">
      <cs:styleClr val="auto"/>
    </cs:lnRef>
    <cs:fillRef idx="0"/>
    <cs:effectRef idx="0"/>
    <cs:fontRef idx="minor">
      <a:schemeClr val="dk1"/>
    </cs:fontRef>
    <cs:spPr>
      <a:ln w="9525" cap="rnd">
        <a:solidFill>
          <a:schemeClr val="phClr">
            <a:alpha val="50000"/>
          </a:schemeClr>
        </a:solidFill>
      </a:ln>
    </cs:spPr>
  </cs:trendline>
  <cs:trendlineLabel>
    <cs:lnRef idx="0"/>
    <cs:fillRef idx="0"/>
    <cs:effectRef idx="0"/>
    <cs:fontRef idx="minor">
      <a:schemeClr val="lt1">
        <a:lumMod val="75000"/>
      </a:schemeClr>
    </cs:fontRef>
    <cs:defRPr sz="1197" kern="1200"/>
  </cs:trendlineLabel>
  <cs:upBar>
    <cs:lnRef idx="0"/>
    <cs:fillRef idx="0"/>
    <cs:effectRef idx="0"/>
    <cs:fontRef idx="minor">
      <a:schemeClr val="dk1"/>
    </cs:fontRef>
    <cs:spPr>
      <a:solidFill>
        <a:schemeClr val="lt1">
          <a:lumMod val="85000"/>
        </a:schemeClr>
      </a:solidFill>
      <a:ln w="9525">
        <a:solidFill>
          <a:schemeClr val="dk1">
            <a:lumMod val="50000"/>
          </a:schemeClr>
        </a:solidFill>
        <a:round/>
      </a:ln>
    </cs:spPr>
  </cs:upBar>
  <cs:valueAxis>
    <cs:lnRef idx="0"/>
    <cs:fillRef idx="0"/>
    <cs:effectRef idx="0"/>
    <cs:fontRef idx="minor">
      <a:schemeClr val="lt1">
        <a:lumMod val="75000"/>
      </a:schemeClr>
    </cs:fontRef>
    <cs:defRPr sz="1197" kern="1200"/>
  </cs:valueAxis>
  <cs:wall>
    <cs:lnRef idx="0"/>
    <cs:fillRef idx="0"/>
    <cs:effectRef idx="0"/>
    <cs:fontRef idx="minor">
      <a:schemeClr val="tx1"/>
    </cs:fontRef>
    <cs:spPr>
      <a:sp3d/>
    </cs:spPr>
  </cs:wall>
</cs:chartStyle>
</file>

<file path=ppt/diagrams/_rels/data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svg"/><Relationship Id="rId1" Type="http://schemas.openxmlformats.org/officeDocument/2006/relationships/image" Target="../media/image7.png"/><Relationship Id="rId4" Type="http://schemas.openxmlformats.org/officeDocument/2006/relationships/image" Target="../media/image10.svg"/></Relationships>
</file>

<file path=ppt/diagrams/_rels/drawing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svg"/><Relationship Id="rId1" Type="http://schemas.openxmlformats.org/officeDocument/2006/relationships/image" Target="../media/image7.png"/><Relationship Id="rId4" Type="http://schemas.openxmlformats.org/officeDocument/2006/relationships/image" Target="../media/image10.sv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bg_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a:alpha val="0"/>
      </a:schemeClr>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79362FA-69EA-4CF4-8349-A29879BA39E0}"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652823C3-892C-4E9B-BE76-52E711D425FD}">
      <dgm:prSet/>
      <dgm:spPr/>
      <dgm:t>
        <a:bodyPr/>
        <a:lstStyle/>
        <a:p>
          <a:r>
            <a:rPr lang="tr-TR" dirty="0" err="1"/>
            <a:t>According</a:t>
          </a:r>
          <a:r>
            <a:rPr lang="tr-TR" dirty="0"/>
            <a:t> </a:t>
          </a:r>
          <a:r>
            <a:rPr lang="tr-TR" dirty="0" err="1"/>
            <a:t>to</a:t>
          </a:r>
          <a:r>
            <a:rPr lang="tr-TR" dirty="0"/>
            <a:t> </a:t>
          </a:r>
          <a:r>
            <a:rPr lang="tr-TR" dirty="0" err="1"/>
            <a:t>studies</a:t>
          </a:r>
          <a:r>
            <a:rPr lang="tr-TR" dirty="0"/>
            <a:t>, </a:t>
          </a:r>
          <a:r>
            <a:rPr lang="tr-TR" dirty="0" err="1"/>
            <a:t>different</a:t>
          </a:r>
          <a:r>
            <a:rPr lang="tr-TR" dirty="0"/>
            <a:t> </a:t>
          </a:r>
          <a:r>
            <a:rPr lang="tr-TR" dirty="0" err="1"/>
            <a:t>components</a:t>
          </a:r>
          <a:r>
            <a:rPr lang="tr-TR" dirty="0"/>
            <a:t> of </a:t>
          </a:r>
          <a:r>
            <a:rPr lang="tr-TR" dirty="0" err="1"/>
            <a:t>inflammasomes</a:t>
          </a:r>
          <a:r>
            <a:rPr lang="tr-TR" dirty="0"/>
            <a:t> </a:t>
          </a:r>
          <a:r>
            <a:rPr lang="tr-TR" dirty="0" err="1"/>
            <a:t>and</a:t>
          </a:r>
          <a:r>
            <a:rPr lang="tr-TR" dirty="0"/>
            <a:t> </a:t>
          </a:r>
          <a:r>
            <a:rPr lang="tr-TR" dirty="0" err="1"/>
            <a:t>caspase</a:t>
          </a:r>
          <a:r>
            <a:rPr lang="tr-TR" dirty="0"/>
            <a:t> 1 </a:t>
          </a:r>
          <a:r>
            <a:rPr lang="tr-TR" dirty="0" err="1"/>
            <a:t>are</a:t>
          </a:r>
          <a:r>
            <a:rPr lang="tr-TR" dirty="0"/>
            <a:t> </a:t>
          </a:r>
          <a:r>
            <a:rPr lang="tr-TR" dirty="0" err="1"/>
            <a:t>effective</a:t>
          </a:r>
          <a:r>
            <a:rPr lang="tr-TR" dirty="0"/>
            <a:t> in </a:t>
          </a:r>
          <a:r>
            <a:rPr lang="tr-TR" dirty="0" err="1"/>
            <a:t>the</a:t>
          </a:r>
          <a:r>
            <a:rPr lang="tr-TR" dirty="0"/>
            <a:t> </a:t>
          </a:r>
          <a:r>
            <a:rPr lang="tr-TR" dirty="0" err="1"/>
            <a:t>experimental</a:t>
          </a:r>
          <a:r>
            <a:rPr lang="tr-TR" dirty="0"/>
            <a:t> </a:t>
          </a:r>
          <a:r>
            <a:rPr lang="tr-TR" dirty="0" err="1"/>
            <a:t>animal</a:t>
          </a:r>
          <a:r>
            <a:rPr lang="tr-TR" dirty="0"/>
            <a:t> model of MS </a:t>
          </a:r>
          <a:r>
            <a:rPr lang="tr-TR" dirty="0" err="1"/>
            <a:t>disease</a:t>
          </a:r>
          <a:r>
            <a:rPr lang="tr-TR" dirty="0"/>
            <a:t> (EAE) </a:t>
          </a:r>
          <a:r>
            <a:rPr lang="tr-TR" dirty="0" err="1"/>
            <a:t>and</a:t>
          </a:r>
          <a:r>
            <a:rPr lang="tr-TR" dirty="0"/>
            <a:t> </a:t>
          </a:r>
          <a:r>
            <a:rPr lang="tr-TR" dirty="0" err="1"/>
            <a:t>the</a:t>
          </a:r>
          <a:r>
            <a:rPr lang="tr-TR" dirty="0"/>
            <a:t> </a:t>
          </a:r>
          <a:r>
            <a:rPr lang="tr-TR" dirty="0" err="1"/>
            <a:t>onset</a:t>
          </a:r>
          <a:r>
            <a:rPr lang="tr-TR" dirty="0"/>
            <a:t> </a:t>
          </a:r>
          <a:r>
            <a:rPr lang="tr-TR" dirty="0" err="1"/>
            <a:t>and</a:t>
          </a:r>
          <a:r>
            <a:rPr lang="tr-TR" dirty="0"/>
            <a:t> </a:t>
          </a:r>
          <a:r>
            <a:rPr lang="tr-TR" dirty="0" err="1"/>
            <a:t>development</a:t>
          </a:r>
          <a:r>
            <a:rPr lang="tr-TR" dirty="0"/>
            <a:t> of MS </a:t>
          </a:r>
          <a:r>
            <a:rPr lang="tr-TR" dirty="0" err="1"/>
            <a:t>disease</a:t>
          </a:r>
          <a:r>
            <a:rPr lang="tr-TR" dirty="0"/>
            <a:t>. </a:t>
          </a:r>
          <a:endParaRPr lang="en-US" dirty="0"/>
        </a:p>
      </dgm:t>
    </dgm:pt>
    <dgm:pt modelId="{C65357A3-D77B-4096-819B-BF704A1576F2}" type="parTrans" cxnId="{D2FFE1F2-9BA3-435C-B273-2B846A8BC7EE}">
      <dgm:prSet/>
      <dgm:spPr/>
      <dgm:t>
        <a:bodyPr/>
        <a:lstStyle/>
        <a:p>
          <a:endParaRPr lang="en-US"/>
        </a:p>
      </dgm:t>
    </dgm:pt>
    <dgm:pt modelId="{4D8D99DD-5E65-4BD6-83AD-AE16A3EE565C}" type="sibTrans" cxnId="{D2FFE1F2-9BA3-435C-B273-2B846A8BC7EE}">
      <dgm:prSet/>
      <dgm:spPr/>
      <dgm:t>
        <a:bodyPr/>
        <a:lstStyle/>
        <a:p>
          <a:endParaRPr lang="en-US"/>
        </a:p>
      </dgm:t>
    </dgm:pt>
    <dgm:pt modelId="{24B5979F-B672-4B59-9565-B89B4E3F7F80}">
      <dgm:prSet/>
      <dgm:spPr/>
      <dgm:t>
        <a:bodyPr/>
        <a:lstStyle/>
        <a:p>
          <a:r>
            <a:rPr lang="tr-TR" dirty="0"/>
            <a:t>NLRP3 </a:t>
          </a:r>
          <a:r>
            <a:rPr lang="tr-TR" dirty="0" err="1"/>
            <a:t>inflammasome</a:t>
          </a:r>
          <a:r>
            <a:rPr lang="tr-TR" dirty="0"/>
            <a:t> </a:t>
          </a:r>
          <a:r>
            <a:rPr lang="tr-TR" dirty="0" err="1"/>
            <a:t>and</a:t>
          </a:r>
          <a:r>
            <a:rPr lang="tr-TR" dirty="0"/>
            <a:t> IL-1 beta </a:t>
          </a:r>
          <a:r>
            <a:rPr lang="tr-TR" dirty="0" err="1"/>
            <a:t>have</a:t>
          </a:r>
          <a:r>
            <a:rPr lang="tr-TR" dirty="0"/>
            <a:t> </a:t>
          </a:r>
          <a:r>
            <a:rPr lang="tr-TR" dirty="0" err="1"/>
            <a:t>been</a:t>
          </a:r>
          <a:r>
            <a:rPr lang="tr-TR" dirty="0"/>
            <a:t> </a:t>
          </a:r>
          <a:r>
            <a:rPr lang="tr-TR" dirty="0" err="1"/>
            <a:t>shown</a:t>
          </a:r>
          <a:r>
            <a:rPr lang="tr-TR" dirty="0"/>
            <a:t> </a:t>
          </a:r>
          <a:r>
            <a:rPr lang="tr-TR" dirty="0" err="1"/>
            <a:t>to</a:t>
          </a:r>
          <a:r>
            <a:rPr lang="tr-TR" dirty="0"/>
            <a:t> </a:t>
          </a:r>
          <a:r>
            <a:rPr lang="tr-TR" dirty="0" err="1"/>
            <a:t>play</a:t>
          </a:r>
          <a:r>
            <a:rPr lang="tr-TR" dirty="0"/>
            <a:t> a role in </a:t>
          </a:r>
          <a:r>
            <a:rPr lang="tr-TR" dirty="0" err="1"/>
            <a:t>the</a:t>
          </a:r>
          <a:r>
            <a:rPr lang="tr-TR" dirty="0"/>
            <a:t> </a:t>
          </a:r>
          <a:r>
            <a:rPr lang="tr-TR" dirty="0" err="1"/>
            <a:t>response</a:t>
          </a:r>
          <a:r>
            <a:rPr lang="tr-TR" dirty="0"/>
            <a:t> </a:t>
          </a:r>
          <a:r>
            <a:rPr lang="tr-TR" dirty="0" err="1"/>
            <a:t>to</a:t>
          </a:r>
          <a:r>
            <a:rPr lang="tr-TR" dirty="0"/>
            <a:t> IFN beta </a:t>
          </a:r>
          <a:r>
            <a:rPr lang="tr-TR" dirty="0" err="1"/>
            <a:t>therapy</a:t>
          </a:r>
          <a:r>
            <a:rPr lang="tr-TR" dirty="0"/>
            <a:t> in </a:t>
          </a:r>
          <a:r>
            <a:rPr lang="tr-TR" dirty="0" err="1"/>
            <a:t>patients</a:t>
          </a:r>
          <a:r>
            <a:rPr lang="tr-TR" dirty="0"/>
            <a:t> </a:t>
          </a:r>
          <a:r>
            <a:rPr lang="tr-TR" dirty="0" err="1"/>
            <a:t>with</a:t>
          </a:r>
          <a:r>
            <a:rPr lang="tr-TR" dirty="0"/>
            <a:t> </a:t>
          </a:r>
          <a:r>
            <a:rPr lang="tr-TR" dirty="0" err="1"/>
            <a:t>relapsing</a:t>
          </a:r>
          <a:r>
            <a:rPr lang="tr-TR" dirty="0"/>
            <a:t> </a:t>
          </a:r>
          <a:r>
            <a:rPr lang="tr-TR" dirty="0" err="1"/>
            <a:t>remitting</a:t>
          </a:r>
          <a:r>
            <a:rPr lang="tr-TR" dirty="0"/>
            <a:t> MS. </a:t>
          </a:r>
          <a:endParaRPr lang="en-US" dirty="0"/>
        </a:p>
      </dgm:t>
    </dgm:pt>
    <dgm:pt modelId="{E769D769-3169-4978-AEC4-8A11983F6BD8}" type="parTrans" cxnId="{14AF1FC2-EA94-4130-8F1D-9AF4F99E4018}">
      <dgm:prSet/>
      <dgm:spPr/>
      <dgm:t>
        <a:bodyPr/>
        <a:lstStyle/>
        <a:p>
          <a:endParaRPr lang="en-US"/>
        </a:p>
      </dgm:t>
    </dgm:pt>
    <dgm:pt modelId="{DB2A5528-A4C1-4351-880A-B6386EB7D3D7}" type="sibTrans" cxnId="{14AF1FC2-EA94-4130-8F1D-9AF4F99E4018}">
      <dgm:prSet/>
      <dgm:spPr/>
      <dgm:t>
        <a:bodyPr/>
        <a:lstStyle/>
        <a:p>
          <a:endParaRPr lang="en-US"/>
        </a:p>
      </dgm:t>
    </dgm:pt>
    <dgm:pt modelId="{8118AF89-908D-4CC7-8EF4-7652339E1989}">
      <dgm:prSet/>
      <dgm:spPr/>
      <dgm:t>
        <a:bodyPr/>
        <a:lstStyle/>
        <a:p>
          <a:r>
            <a:rPr lang="tr-TR"/>
            <a:t>In a study on the severity of MS disease, it was shown that low IL-18 levels and/or NLRC4 levels have positive results for patients, and that the increase in NLRP3 and IL-1 beta production is effective in the transformation of MS disease into more severe forms.(5)</a:t>
          </a:r>
          <a:endParaRPr lang="en-US"/>
        </a:p>
      </dgm:t>
    </dgm:pt>
    <dgm:pt modelId="{BEA27FEC-6746-4BDC-8FFE-0521270BD38A}" type="parTrans" cxnId="{F68D366F-6D3E-4675-9CF8-38F1102DD285}">
      <dgm:prSet/>
      <dgm:spPr/>
      <dgm:t>
        <a:bodyPr/>
        <a:lstStyle/>
        <a:p>
          <a:endParaRPr lang="en-US"/>
        </a:p>
      </dgm:t>
    </dgm:pt>
    <dgm:pt modelId="{64BAF09A-26EC-4AF5-AD7B-BE78DC0AB737}" type="sibTrans" cxnId="{F68D366F-6D3E-4675-9CF8-38F1102DD285}">
      <dgm:prSet/>
      <dgm:spPr/>
      <dgm:t>
        <a:bodyPr/>
        <a:lstStyle/>
        <a:p>
          <a:endParaRPr lang="en-US"/>
        </a:p>
      </dgm:t>
    </dgm:pt>
    <dgm:pt modelId="{67452E3E-2056-5C4B-9D8D-D7DDEE979DFE}" type="pres">
      <dgm:prSet presAssocID="{E79362FA-69EA-4CF4-8349-A29879BA39E0}" presName="linear" presStyleCnt="0">
        <dgm:presLayoutVars>
          <dgm:animLvl val="lvl"/>
          <dgm:resizeHandles val="exact"/>
        </dgm:presLayoutVars>
      </dgm:prSet>
      <dgm:spPr/>
    </dgm:pt>
    <dgm:pt modelId="{0B8191F9-0527-FA44-A1EC-9EC62C46E86A}" type="pres">
      <dgm:prSet presAssocID="{652823C3-892C-4E9B-BE76-52E711D425FD}" presName="parentText" presStyleLbl="node1" presStyleIdx="0" presStyleCnt="3">
        <dgm:presLayoutVars>
          <dgm:chMax val="0"/>
          <dgm:bulletEnabled val="1"/>
        </dgm:presLayoutVars>
      </dgm:prSet>
      <dgm:spPr/>
    </dgm:pt>
    <dgm:pt modelId="{9C45227D-A99F-D541-90C5-8ABA230858BC}" type="pres">
      <dgm:prSet presAssocID="{4D8D99DD-5E65-4BD6-83AD-AE16A3EE565C}" presName="spacer" presStyleCnt="0"/>
      <dgm:spPr/>
    </dgm:pt>
    <dgm:pt modelId="{4850F2B7-CFC6-E446-8DE3-0A87582F3EDF}" type="pres">
      <dgm:prSet presAssocID="{24B5979F-B672-4B59-9565-B89B4E3F7F80}" presName="parentText" presStyleLbl="node1" presStyleIdx="1" presStyleCnt="3">
        <dgm:presLayoutVars>
          <dgm:chMax val="0"/>
          <dgm:bulletEnabled val="1"/>
        </dgm:presLayoutVars>
      </dgm:prSet>
      <dgm:spPr/>
    </dgm:pt>
    <dgm:pt modelId="{BA962197-E4D0-AA45-8756-EE01B9D8E609}" type="pres">
      <dgm:prSet presAssocID="{DB2A5528-A4C1-4351-880A-B6386EB7D3D7}" presName="spacer" presStyleCnt="0"/>
      <dgm:spPr/>
    </dgm:pt>
    <dgm:pt modelId="{FD35E53A-1D67-4944-9715-B5BF57355C40}" type="pres">
      <dgm:prSet presAssocID="{8118AF89-908D-4CC7-8EF4-7652339E1989}" presName="parentText" presStyleLbl="node1" presStyleIdx="2" presStyleCnt="3">
        <dgm:presLayoutVars>
          <dgm:chMax val="0"/>
          <dgm:bulletEnabled val="1"/>
        </dgm:presLayoutVars>
      </dgm:prSet>
      <dgm:spPr/>
    </dgm:pt>
  </dgm:ptLst>
  <dgm:cxnLst>
    <dgm:cxn modelId="{38472734-A0E4-164E-BA8B-A982BC7E1BE9}" type="presOf" srcId="{E79362FA-69EA-4CF4-8349-A29879BA39E0}" destId="{67452E3E-2056-5C4B-9D8D-D7DDEE979DFE}" srcOrd="0" destOrd="0" presId="urn:microsoft.com/office/officeart/2005/8/layout/vList2"/>
    <dgm:cxn modelId="{239F7C41-F57E-7641-8E40-A6E434126F27}" type="presOf" srcId="{652823C3-892C-4E9B-BE76-52E711D425FD}" destId="{0B8191F9-0527-FA44-A1EC-9EC62C46E86A}" srcOrd="0" destOrd="0" presId="urn:microsoft.com/office/officeart/2005/8/layout/vList2"/>
    <dgm:cxn modelId="{8E3AC65F-46A0-C846-8ACB-B3DF415FC78A}" type="presOf" srcId="{8118AF89-908D-4CC7-8EF4-7652339E1989}" destId="{FD35E53A-1D67-4944-9715-B5BF57355C40}" srcOrd="0" destOrd="0" presId="urn:microsoft.com/office/officeart/2005/8/layout/vList2"/>
    <dgm:cxn modelId="{2E98346A-565B-A44C-91F8-5DAACED1E8F2}" type="presOf" srcId="{24B5979F-B672-4B59-9565-B89B4E3F7F80}" destId="{4850F2B7-CFC6-E446-8DE3-0A87582F3EDF}" srcOrd="0" destOrd="0" presId="urn:microsoft.com/office/officeart/2005/8/layout/vList2"/>
    <dgm:cxn modelId="{F68D366F-6D3E-4675-9CF8-38F1102DD285}" srcId="{E79362FA-69EA-4CF4-8349-A29879BA39E0}" destId="{8118AF89-908D-4CC7-8EF4-7652339E1989}" srcOrd="2" destOrd="0" parTransId="{BEA27FEC-6746-4BDC-8FFE-0521270BD38A}" sibTransId="{64BAF09A-26EC-4AF5-AD7B-BE78DC0AB737}"/>
    <dgm:cxn modelId="{14AF1FC2-EA94-4130-8F1D-9AF4F99E4018}" srcId="{E79362FA-69EA-4CF4-8349-A29879BA39E0}" destId="{24B5979F-B672-4B59-9565-B89B4E3F7F80}" srcOrd="1" destOrd="0" parTransId="{E769D769-3169-4978-AEC4-8A11983F6BD8}" sibTransId="{DB2A5528-A4C1-4351-880A-B6386EB7D3D7}"/>
    <dgm:cxn modelId="{D2FFE1F2-9BA3-435C-B273-2B846A8BC7EE}" srcId="{E79362FA-69EA-4CF4-8349-A29879BA39E0}" destId="{652823C3-892C-4E9B-BE76-52E711D425FD}" srcOrd="0" destOrd="0" parTransId="{C65357A3-D77B-4096-819B-BF704A1576F2}" sibTransId="{4D8D99DD-5E65-4BD6-83AD-AE16A3EE565C}"/>
    <dgm:cxn modelId="{82A33977-CCE7-D346-8F93-21DE60516E05}" type="presParOf" srcId="{67452E3E-2056-5C4B-9D8D-D7DDEE979DFE}" destId="{0B8191F9-0527-FA44-A1EC-9EC62C46E86A}" srcOrd="0" destOrd="0" presId="urn:microsoft.com/office/officeart/2005/8/layout/vList2"/>
    <dgm:cxn modelId="{8B12608B-DBE1-F441-941F-4502D481F752}" type="presParOf" srcId="{67452E3E-2056-5C4B-9D8D-D7DDEE979DFE}" destId="{9C45227D-A99F-D541-90C5-8ABA230858BC}" srcOrd="1" destOrd="0" presId="urn:microsoft.com/office/officeart/2005/8/layout/vList2"/>
    <dgm:cxn modelId="{C9C7A63E-763C-F142-936C-32DA262E91A4}" type="presParOf" srcId="{67452E3E-2056-5C4B-9D8D-D7DDEE979DFE}" destId="{4850F2B7-CFC6-E446-8DE3-0A87582F3EDF}" srcOrd="2" destOrd="0" presId="urn:microsoft.com/office/officeart/2005/8/layout/vList2"/>
    <dgm:cxn modelId="{8E2EE2F4-99F5-524E-8F85-C45A9F7B02ED}" type="presParOf" srcId="{67452E3E-2056-5C4B-9D8D-D7DDEE979DFE}" destId="{BA962197-E4D0-AA45-8756-EE01B9D8E609}" srcOrd="3" destOrd="0" presId="urn:microsoft.com/office/officeart/2005/8/layout/vList2"/>
    <dgm:cxn modelId="{15370480-3BCD-AE42-8CD5-A703B5A508B1}" type="presParOf" srcId="{67452E3E-2056-5C4B-9D8D-D7DDEE979DFE}" destId="{FD35E53A-1D67-4944-9715-B5BF57355C40}"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7209468-3AC0-47F3-8E60-FCB257446BEF}" type="doc">
      <dgm:prSet loTypeId="urn:microsoft.com/office/officeart/2018/2/layout/IconVerticalSolidList" loCatId="icon" qsTypeId="urn:microsoft.com/office/officeart/2005/8/quickstyle/simple1" qsCatId="simple" csTypeId="urn:microsoft.com/office/officeart/2018/5/colors/Iconchunking_neutralbg_accent0_3" csCatId="mainScheme" phldr="1"/>
      <dgm:spPr/>
      <dgm:t>
        <a:bodyPr/>
        <a:lstStyle/>
        <a:p>
          <a:endParaRPr lang="en-US"/>
        </a:p>
      </dgm:t>
    </dgm:pt>
    <dgm:pt modelId="{C04D6BB7-A0D3-47AE-AE99-04CC89A870BC}">
      <dgm:prSet/>
      <dgm:spPr/>
      <dgm:t>
        <a:bodyPr/>
        <a:lstStyle/>
        <a:p>
          <a:pPr>
            <a:lnSpc>
              <a:spcPct val="100000"/>
            </a:lnSpc>
          </a:pPr>
          <a:r>
            <a:rPr lang="tr-TR" dirty="0" err="1"/>
            <a:t>Contribute</a:t>
          </a:r>
          <a:r>
            <a:rPr lang="tr-TR" dirty="0"/>
            <a:t> </a:t>
          </a:r>
          <a:r>
            <a:rPr lang="tr-TR" dirty="0" err="1"/>
            <a:t>to</a:t>
          </a:r>
          <a:r>
            <a:rPr lang="tr-TR" dirty="0"/>
            <a:t> </a:t>
          </a:r>
          <a:r>
            <a:rPr lang="tr-TR" dirty="0" err="1"/>
            <a:t>explaining</a:t>
          </a:r>
          <a:r>
            <a:rPr lang="tr-TR" dirty="0"/>
            <a:t> </a:t>
          </a:r>
          <a:r>
            <a:rPr lang="tr-TR" dirty="0" err="1"/>
            <a:t>the</a:t>
          </a:r>
          <a:r>
            <a:rPr lang="tr-TR" dirty="0"/>
            <a:t> </a:t>
          </a:r>
          <a:r>
            <a:rPr lang="tr-TR" dirty="0" err="1"/>
            <a:t>importance</a:t>
          </a:r>
          <a:r>
            <a:rPr lang="tr-TR" dirty="0"/>
            <a:t> of </a:t>
          </a:r>
          <a:r>
            <a:rPr lang="tr-TR" dirty="0" err="1"/>
            <a:t>inflammasomes</a:t>
          </a:r>
          <a:r>
            <a:rPr lang="tr-TR" dirty="0"/>
            <a:t> in </a:t>
          </a:r>
          <a:r>
            <a:rPr lang="tr-TR" dirty="0" err="1"/>
            <a:t>the</a:t>
          </a:r>
          <a:r>
            <a:rPr lang="tr-TR" dirty="0"/>
            <a:t> </a:t>
          </a:r>
          <a:r>
            <a:rPr lang="tr-TR" dirty="0" err="1"/>
            <a:t>pathophysiology</a:t>
          </a:r>
          <a:r>
            <a:rPr lang="tr-TR" dirty="0"/>
            <a:t> of MS</a:t>
          </a:r>
          <a:endParaRPr lang="en-US" dirty="0"/>
        </a:p>
      </dgm:t>
    </dgm:pt>
    <dgm:pt modelId="{7862C64E-6D1C-49D6-B20F-A8550C35BCE8}" type="parTrans" cxnId="{4D7BCA38-98A2-4886-BF98-830C6523C2EA}">
      <dgm:prSet/>
      <dgm:spPr/>
      <dgm:t>
        <a:bodyPr/>
        <a:lstStyle/>
        <a:p>
          <a:endParaRPr lang="en-US"/>
        </a:p>
      </dgm:t>
    </dgm:pt>
    <dgm:pt modelId="{96FBBD24-03BD-44D1-B8E4-56C3A224CCB2}" type="sibTrans" cxnId="{4D7BCA38-98A2-4886-BF98-830C6523C2EA}">
      <dgm:prSet/>
      <dgm:spPr/>
      <dgm:t>
        <a:bodyPr/>
        <a:lstStyle/>
        <a:p>
          <a:endParaRPr lang="en-US"/>
        </a:p>
      </dgm:t>
    </dgm:pt>
    <dgm:pt modelId="{100803D5-F294-416A-8ED4-31028CE6CDC9}">
      <dgm:prSet/>
      <dgm:spPr>
        <a:solidFill>
          <a:schemeClr val="bg1"/>
        </a:solidFill>
      </dgm:spPr>
      <dgm:t>
        <a:bodyPr/>
        <a:lstStyle/>
        <a:p>
          <a:pPr>
            <a:lnSpc>
              <a:spcPct val="100000"/>
            </a:lnSpc>
          </a:pPr>
          <a:r>
            <a:rPr lang="tr-TR" dirty="0" err="1"/>
            <a:t>To</a:t>
          </a:r>
          <a:r>
            <a:rPr lang="tr-TR" dirty="0"/>
            <a:t> </a:t>
          </a:r>
          <a:r>
            <a:rPr lang="tr-TR" dirty="0" err="1"/>
            <a:t>find</a:t>
          </a:r>
          <a:r>
            <a:rPr lang="tr-TR" dirty="0"/>
            <a:t> a </a:t>
          </a:r>
          <a:r>
            <a:rPr lang="tr-TR" dirty="0" err="1"/>
            <a:t>biomarker</a:t>
          </a:r>
          <a:r>
            <a:rPr lang="tr-TR" dirty="0"/>
            <a:t> </a:t>
          </a:r>
          <a:r>
            <a:rPr lang="tr-TR" dirty="0" err="1"/>
            <a:t>for</a:t>
          </a:r>
          <a:r>
            <a:rPr lang="tr-TR" dirty="0"/>
            <a:t> </a:t>
          </a:r>
          <a:r>
            <a:rPr lang="tr-TR" dirty="0" err="1"/>
            <a:t>the</a:t>
          </a:r>
          <a:r>
            <a:rPr lang="tr-TR" dirty="0"/>
            <a:t> </a:t>
          </a:r>
          <a:r>
            <a:rPr lang="tr-TR" dirty="0" err="1"/>
            <a:t>diagnosis</a:t>
          </a:r>
          <a:r>
            <a:rPr lang="tr-TR" dirty="0"/>
            <a:t> of MS </a:t>
          </a:r>
          <a:r>
            <a:rPr lang="tr-TR" dirty="0" err="1"/>
            <a:t>and</a:t>
          </a:r>
          <a:r>
            <a:rPr lang="tr-TR" dirty="0"/>
            <a:t> </a:t>
          </a:r>
          <a:r>
            <a:rPr lang="tr-TR" dirty="0" err="1"/>
            <a:t>also</a:t>
          </a:r>
          <a:r>
            <a:rPr lang="tr-TR" dirty="0"/>
            <a:t> </a:t>
          </a:r>
          <a:r>
            <a:rPr lang="tr-TR" dirty="0" err="1"/>
            <a:t>to</a:t>
          </a:r>
          <a:r>
            <a:rPr lang="tr-TR" dirty="0"/>
            <a:t> </a:t>
          </a:r>
          <a:r>
            <a:rPr lang="tr-TR" dirty="0" err="1"/>
            <a:t>find</a:t>
          </a:r>
          <a:r>
            <a:rPr lang="tr-TR" dirty="0"/>
            <a:t> </a:t>
          </a:r>
          <a:r>
            <a:rPr lang="tr-TR" dirty="0" err="1"/>
            <a:t>out</a:t>
          </a:r>
          <a:r>
            <a:rPr lang="tr-TR" dirty="0"/>
            <a:t> </a:t>
          </a:r>
          <a:r>
            <a:rPr lang="tr-TR" dirty="0" err="1"/>
            <a:t>whether</a:t>
          </a:r>
          <a:r>
            <a:rPr lang="tr-TR" dirty="0"/>
            <a:t> </a:t>
          </a:r>
          <a:r>
            <a:rPr lang="tr-TR" dirty="0" err="1"/>
            <a:t>the</a:t>
          </a:r>
          <a:r>
            <a:rPr lang="tr-TR" dirty="0"/>
            <a:t> </a:t>
          </a:r>
          <a:r>
            <a:rPr lang="tr-TR" dirty="0" err="1"/>
            <a:t>patient</a:t>
          </a:r>
          <a:r>
            <a:rPr lang="tr-TR" dirty="0"/>
            <a:t> is in </a:t>
          </a:r>
          <a:r>
            <a:rPr lang="tr-TR" dirty="0" err="1"/>
            <a:t>relapse</a:t>
          </a:r>
          <a:r>
            <a:rPr lang="tr-TR" dirty="0"/>
            <a:t> </a:t>
          </a:r>
          <a:r>
            <a:rPr lang="tr-TR" dirty="0" err="1"/>
            <a:t>or</a:t>
          </a:r>
          <a:r>
            <a:rPr lang="tr-TR" dirty="0"/>
            <a:t> </a:t>
          </a:r>
          <a:r>
            <a:rPr lang="tr-TR" dirty="0" err="1"/>
            <a:t>remitting</a:t>
          </a:r>
          <a:r>
            <a:rPr lang="tr-TR" dirty="0"/>
            <a:t> </a:t>
          </a:r>
          <a:r>
            <a:rPr lang="tr-TR" dirty="0" err="1"/>
            <a:t>period</a:t>
          </a:r>
          <a:r>
            <a:rPr lang="tr-TR" dirty="0"/>
            <a:t> </a:t>
          </a:r>
          <a:r>
            <a:rPr lang="tr-TR" dirty="0" err="1"/>
            <a:t>with</a:t>
          </a:r>
          <a:r>
            <a:rPr lang="tr-TR" dirty="0"/>
            <a:t> </a:t>
          </a:r>
          <a:r>
            <a:rPr lang="tr-TR" dirty="0" err="1"/>
            <a:t>this</a:t>
          </a:r>
          <a:r>
            <a:rPr lang="tr-TR" dirty="0"/>
            <a:t> </a:t>
          </a:r>
          <a:r>
            <a:rPr lang="tr-TR" dirty="0" err="1"/>
            <a:t>biomarker</a:t>
          </a:r>
          <a:endParaRPr lang="en-US" dirty="0"/>
        </a:p>
      </dgm:t>
    </dgm:pt>
    <dgm:pt modelId="{C4C10056-4BCE-4531-B4F3-0EF494FB47F8}" type="parTrans" cxnId="{C74C7BF7-5F50-41D0-A662-A0F6B699EBBF}">
      <dgm:prSet/>
      <dgm:spPr/>
      <dgm:t>
        <a:bodyPr/>
        <a:lstStyle/>
        <a:p>
          <a:endParaRPr lang="en-US"/>
        </a:p>
      </dgm:t>
    </dgm:pt>
    <dgm:pt modelId="{639B1866-2FFC-41AA-916F-B3771D87EB50}" type="sibTrans" cxnId="{C74C7BF7-5F50-41D0-A662-A0F6B699EBBF}">
      <dgm:prSet/>
      <dgm:spPr/>
      <dgm:t>
        <a:bodyPr/>
        <a:lstStyle/>
        <a:p>
          <a:endParaRPr lang="en-US"/>
        </a:p>
      </dgm:t>
    </dgm:pt>
    <dgm:pt modelId="{07382AB3-12A9-46BE-8F8C-554FC49AC62A}" type="pres">
      <dgm:prSet presAssocID="{27209468-3AC0-47F3-8E60-FCB257446BEF}" presName="root" presStyleCnt="0">
        <dgm:presLayoutVars>
          <dgm:dir/>
          <dgm:resizeHandles val="exact"/>
        </dgm:presLayoutVars>
      </dgm:prSet>
      <dgm:spPr/>
    </dgm:pt>
    <dgm:pt modelId="{50E49D43-3C21-4C98-B428-78195CB571AF}" type="pres">
      <dgm:prSet presAssocID="{C04D6BB7-A0D3-47AE-AE99-04CC89A870BC}" presName="compNode" presStyleCnt="0"/>
      <dgm:spPr/>
    </dgm:pt>
    <dgm:pt modelId="{0D7FD782-396F-440C-B577-CC6333B20AE5}" type="pres">
      <dgm:prSet presAssocID="{C04D6BB7-A0D3-47AE-AE99-04CC89A870BC}" presName="bgRect" presStyleLbl="bgShp" presStyleIdx="0" presStyleCnt="2"/>
      <dgm:spPr>
        <a:solidFill>
          <a:schemeClr val="bg1"/>
        </a:solidFill>
      </dgm:spPr>
    </dgm:pt>
    <dgm:pt modelId="{6C440301-0766-4A14-862C-B80BFEB23BAD}" type="pres">
      <dgm:prSet presAssocID="{C04D6BB7-A0D3-47AE-AE99-04CC89A870BC}"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Brain in head"/>
        </a:ext>
      </dgm:extLst>
    </dgm:pt>
    <dgm:pt modelId="{209C0D70-CD58-488A-BC13-EA866C7906DF}" type="pres">
      <dgm:prSet presAssocID="{C04D6BB7-A0D3-47AE-AE99-04CC89A870BC}" presName="spaceRect" presStyleCnt="0"/>
      <dgm:spPr/>
    </dgm:pt>
    <dgm:pt modelId="{CB67074D-EC76-4855-BBCE-DB3D964C5828}" type="pres">
      <dgm:prSet presAssocID="{C04D6BB7-A0D3-47AE-AE99-04CC89A870BC}" presName="parTx" presStyleLbl="revTx" presStyleIdx="0" presStyleCnt="2">
        <dgm:presLayoutVars>
          <dgm:chMax val="0"/>
          <dgm:chPref val="0"/>
        </dgm:presLayoutVars>
      </dgm:prSet>
      <dgm:spPr/>
    </dgm:pt>
    <dgm:pt modelId="{660657CE-3BCC-44CE-B5B2-177F7217DAC1}" type="pres">
      <dgm:prSet presAssocID="{96FBBD24-03BD-44D1-B8E4-56C3A224CCB2}" presName="sibTrans" presStyleCnt="0"/>
      <dgm:spPr/>
    </dgm:pt>
    <dgm:pt modelId="{5F72BB7E-187E-4370-AB96-D3D4D556F667}" type="pres">
      <dgm:prSet presAssocID="{100803D5-F294-416A-8ED4-31028CE6CDC9}" presName="compNode" presStyleCnt="0"/>
      <dgm:spPr/>
    </dgm:pt>
    <dgm:pt modelId="{3B01AEE0-6C66-40E5-B228-F3E815649D65}" type="pres">
      <dgm:prSet presAssocID="{100803D5-F294-416A-8ED4-31028CE6CDC9}" presName="bgRect" presStyleLbl="bgShp" presStyleIdx="1" presStyleCnt="2"/>
      <dgm:spPr>
        <a:solidFill>
          <a:schemeClr val="bg1"/>
        </a:solidFill>
      </dgm:spPr>
    </dgm:pt>
    <dgm:pt modelId="{61682268-803F-4199-969C-3E8AA0648C06}" type="pres">
      <dgm:prSet presAssocID="{100803D5-F294-416A-8ED4-31028CE6CDC9}"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Doktor"/>
        </a:ext>
      </dgm:extLst>
    </dgm:pt>
    <dgm:pt modelId="{504311A6-F7DE-4D0B-A4CF-BA35E57BA449}" type="pres">
      <dgm:prSet presAssocID="{100803D5-F294-416A-8ED4-31028CE6CDC9}" presName="spaceRect" presStyleCnt="0"/>
      <dgm:spPr/>
    </dgm:pt>
    <dgm:pt modelId="{56C7ACB9-08F8-4356-9165-F4402B41A669}" type="pres">
      <dgm:prSet presAssocID="{100803D5-F294-416A-8ED4-31028CE6CDC9}" presName="parTx" presStyleLbl="revTx" presStyleIdx="1" presStyleCnt="2">
        <dgm:presLayoutVars>
          <dgm:chMax val="0"/>
          <dgm:chPref val="0"/>
        </dgm:presLayoutVars>
      </dgm:prSet>
      <dgm:spPr/>
    </dgm:pt>
  </dgm:ptLst>
  <dgm:cxnLst>
    <dgm:cxn modelId="{4D7BCA38-98A2-4886-BF98-830C6523C2EA}" srcId="{27209468-3AC0-47F3-8E60-FCB257446BEF}" destId="{C04D6BB7-A0D3-47AE-AE99-04CC89A870BC}" srcOrd="0" destOrd="0" parTransId="{7862C64E-6D1C-49D6-B20F-A8550C35BCE8}" sibTransId="{96FBBD24-03BD-44D1-B8E4-56C3A224CCB2}"/>
    <dgm:cxn modelId="{703DAAA0-D2C1-EB4C-9488-557E6532E56F}" type="presOf" srcId="{27209468-3AC0-47F3-8E60-FCB257446BEF}" destId="{07382AB3-12A9-46BE-8F8C-554FC49AC62A}" srcOrd="0" destOrd="0" presId="urn:microsoft.com/office/officeart/2018/2/layout/IconVerticalSolidList"/>
    <dgm:cxn modelId="{8C3855BE-D030-C441-8343-620D7122ADE1}" type="presOf" srcId="{100803D5-F294-416A-8ED4-31028CE6CDC9}" destId="{56C7ACB9-08F8-4356-9165-F4402B41A669}" srcOrd="0" destOrd="0" presId="urn:microsoft.com/office/officeart/2018/2/layout/IconVerticalSolidList"/>
    <dgm:cxn modelId="{C74C7BF7-5F50-41D0-A662-A0F6B699EBBF}" srcId="{27209468-3AC0-47F3-8E60-FCB257446BEF}" destId="{100803D5-F294-416A-8ED4-31028CE6CDC9}" srcOrd="1" destOrd="0" parTransId="{C4C10056-4BCE-4531-B4F3-0EF494FB47F8}" sibTransId="{639B1866-2FFC-41AA-916F-B3771D87EB50}"/>
    <dgm:cxn modelId="{E80272FB-1BEA-F540-B33C-E49BDBB4A011}" type="presOf" srcId="{C04D6BB7-A0D3-47AE-AE99-04CC89A870BC}" destId="{CB67074D-EC76-4855-BBCE-DB3D964C5828}" srcOrd="0" destOrd="0" presId="urn:microsoft.com/office/officeart/2018/2/layout/IconVerticalSolidList"/>
    <dgm:cxn modelId="{48470557-D5BF-2349-A346-69856086018B}" type="presParOf" srcId="{07382AB3-12A9-46BE-8F8C-554FC49AC62A}" destId="{50E49D43-3C21-4C98-B428-78195CB571AF}" srcOrd="0" destOrd="0" presId="urn:microsoft.com/office/officeart/2018/2/layout/IconVerticalSolidList"/>
    <dgm:cxn modelId="{DF3B1B0C-A603-CE47-975C-3F1E8729C5DD}" type="presParOf" srcId="{50E49D43-3C21-4C98-B428-78195CB571AF}" destId="{0D7FD782-396F-440C-B577-CC6333B20AE5}" srcOrd="0" destOrd="0" presId="urn:microsoft.com/office/officeart/2018/2/layout/IconVerticalSolidList"/>
    <dgm:cxn modelId="{7EA4D8E2-8427-1C42-B4F5-37F23BDA39CB}" type="presParOf" srcId="{50E49D43-3C21-4C98-B428-78195CB571AF}" destId="{6C440301-0766-4A14-862C-B80BFEB23BAD}" srcOrd="1" destOrd="0" presId="urn:microsoft.com/office/officeart/2018/2/layout/IconVerticalSolidList"/>
    <dgm:cxn modelId="{68D04602-7956-2A48-BFCB-5FF85244224D}" type="presParOf" srcId="{50E49D43-3C21-4C98-B428-78195CB571AF}" destId="{209C0D70-CD58-488A-BC13-EA866C7906DF}" srcOrd="2" destOrd="0" presId="urn:microsoft.com/office/officeart/2018/2/layout/IconVerticalSolidList"/>
    <dgm:cxn modelId="{9496E60C-528A-E245-818A-55F4AEBCEC47}" type="presParOf" srcId="{50E49D43-3C21-4C98-B428-78195CB571AF}" destId="{CB67074D-EC76-4855-BBCE-DB3D964C5828}" srcOrd="3" destOrd="0" presId="urn:microsoft.com/office/officeart/2018/2/layout/IconVerticalSolidList"/>
    <dgm:cxn modelId="{DB31BEE6-0F27-6A42-9247-235FB2C26D2E}" type="presParOf" srcId="{07382AB3-12A9-46BE-8F8C-554FC49AC62A}" destId="{660657CE-3BCC-44CE-B5B2-177F7217DAC1}" srcOrd="1" destOrd="0" presId="urn:microsoft.com/office/officeart/2018/2/layout/IconVerticalSolidList"/>
    <dgm:cxn modelId="{C061A93E-9E29-E74C-B501-1BA0261D0FA2}" type="presParOf" srcId="{07382AB3-12A9-46BE-8F8C-554FC49AC62A}" destId="{5F72BB7E-187E-4370-AB96-D3D4D556F667}" srcOrd="2" destOrd="0" presId="urn:microsoft.com/office/officeart/2018/2/layout/IconVerticalSolidList"/>
    <dgm:cxn modelId="{249DAF7C-A07D-B741-BF4A-5B1D25CE0EB2}" type="presParOf" srcId="{5F72BB7E-187E-4370-AB96-D3D4D556F667}" destId="{3B01AEE0-6C66-40E5-B228-F3E815649D65}" srcOrd="0" destOrd="0" presId="urn:microsoft.com/office/officeart/2018/2/layout/IconVerticalSolidList"/>
    <dgm:cxn modelId="{8694C8E4-CAF3-BD47-851D-B8EEE4DF53E8}" type="presParOf" srcId="{5F72BB7E-187E-4370-AB96-D3D4D556F667}" destId="{61682268-803F-4199-969C-3E8AA0648C06}" srcOrd="1" destOrd="0" presId="urn:microsoft.com/office/officeart/2018/2/layout/IconVerticalSolidList"/>
    <dgm:cxn modelId="{D98803F9-B04D-A343-AD90-D37E24B25F19}" type="presParOf" srcId="{5F72BB7E-187E-4370-AB96-D3D4D556F667}" destId="{504311A6-F7DE-4D0B-A4CF-BA35E57BA449}" srcOrd="2" destOrd="0" presId="urn:microsoft.com/office/officeart/2018/2/layout/IconVerticalSolidList"/>
    <dgm:cxn modelId="{513D8626-5E74-2F41-9771-09EC43348621}" type="presParOf" srcId="{5F72BB7E-187E-4370-AB96-D3D4D556F667}" destId="{56C7ACB9-08F8-4356-9165-F4402B41A669}"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9C6254F-A520-E444-A488-2B066F57B13F}" type="doc">
      <dgm:prSet loTypeId="urn:microsoft.com/office/officeart/2005/8/layout/hList3" loCatId="" qsTypeId="urn:microsoft.com/office/officeart/2005/8/quickstyle/simple1" qsCatId="simple" csTypeId="urn:microsoft.com/office/officeart/2005/8/colors/accent1_2" csCatId="accent1" phldr="1"/>
      <dgm:spPr/>
      <dgm:t>
        <a:bodyPr/>
        <a:lstStyle/>
        <a:p>
          <a:endParaRPr lang="tr-TR"/>
        </a:p>
      </dgm:t>
    </dgm:pt>
    <dgm:pt modelId="{55DDD83B-D39F-5043-B6CF-E1709DEB0C94}">
      <dgm:prSet phldrT="[Metin]" custT="1"/>
      <dgm:spPr/>
      <dgm:t>
        <a:bodyPr/>
        <a:lstStyle/>
        <a:p>
          <a:r>
            <a:rPr lang="tr-TR" sz="1800" dirty="0"/>
            <a:t>INCLUSION CRITERIA</a:t>
          </a:r>
        </a:p>
      </dgm:t>
    </dgm:pt>
    <dgm:pt modelId="{07556F33-0FAB-3D41-9038-480D41C04548}" type="parTrans" cxnId="{F7598DB8-D952-3248-A79D-69E3CA2CF606}">
      <dgm:prSet/>
      <dgm:spPr/>
      <dgm:t>
        <a:bodyPr/>
        <a:lstStyle/>
        <a:p>
          <a:endParaRPr lang="tr-TR"/>
        </a:p>
      </dgm:t>
    </dgm:pt>
    <dgm:pt modelId="{69FFE789-ACC2-2641-B8E6-BCD2A900CD45}" type="sibTrans" cxnId="{F7598DB8-D952-3248-A79D-69E3CA2CF606}">
      <dgm:prSet/>
      <dgm:spPr/>
      <dgm:t>
        <a:bodyPr/>
        <a:lstStyle/>
        <a:p>
          <a:endParaRPr lang="tr-TR"/>
        </a:p>
      </dgm:t>
    </dgm:pt>
    <dgm:pt modelId="{CB16C81F-E89C-594A-A1E3-F9070386E206}">
      <dgm:prSet phldrT="[Metin]" custT="1"/>
      <dgm:spPr/>
      <dgm:t>
        <a:bodyPr/>
        <a:lstStyle/>
        <a:p>
          <a:pPr algn="ctr">
            <a:buNone/>
          </a:pPr>
          <a:r>
            <a:rPr lang="tr-TR" sz="1400" dirty="0"/>
            <a:t>RELAPSE GROUP :</a:t>
          </a:r>
        </a:p>
        <a:p>
          <a:pPr algn="ctr">
            <a:buFont typeface="Arial" panose="020B0604020202020204" pitchFamily="34" charset="0"/>
            <a:buNone/>
          </a:pPr>
          <a:r>
            <a:rPr lang="tr-TR" sz="1400" dirty="0" err="1"/>
            <a:t>Having</a:t>
          </a:r>
          <a:r>
            <a:rPr lang="tr-TR" sz="1400" dirty="0"/>
            <a:t> an </a:t>
          </a:r>
          <a:r>
            <a:rPr lang="tr-TR" sz="1400" dirty="0" err="1"/>
            <a:t>attack</a:t>
          </a:r>
          <a:r>
            <a:rPr lang="tr-TR" sz="1400" dirty="0"/>
            <a:t> in </a:t>
          </a:r>
          <a:r>
            <a:rPr lang="tr-TR" sz="1400" dirty="0" err="1"/>
            <a:t>the</a:t>
          </a:r>
          <a:r>
            <a:rPr lang="tr-TR" sz="1400" dirty="0"/>
            <a:t> </a:t>
          </a:r>
          <a:r>
            <a:rPr lang="tr-TR" sz="1400" dirty="0" err="1"/>
            <a:t>last</a:t>
          </a:r>
          <a:r>
            <a:rPr lang="tr-TR" sz="1400" dirty="0"/>
            <a:t> 30 </a:t>
          </a:r>
          <a:r>
            <a:rPr lang="tr-TR" sz="1400" dirty="0" err="1"/>
            <a:t>days</a:t>
          </a:r>
          <a:r>
            <a:rPr lang="tr-TR" sz="1400" dirty="0"/>
            <a:t>
No </a:t>
          </a:r>
          <a:r>
            <a:rPr lang="tr-TR" sz="1400" dirty="0" err="1"/>
            <a:t>neurodegenerative</a:t>
          </a:r>
          <a:r>
            <a:rPr lang="tr-TR" sz="1400" dirty="0"/>
            <a:t> </a:t>
          </a:r>
          <a:r>
            <a:rPr lang="tr-TR" sz="1400" dirty="0" err="1"/>
            <a:t>disease</a:t>
          </a:r>
          <a:r>
            <a:rPr lang="tr-TR" sz="1400" dirty="0"/>
            <a:t> </a:t>
          </a:r>
          <a:r>
            <a:rPr lang="tr-TR" sz="1400" dirty="0" err="1"/>
            <a:t>other</a:t>
          </a:r>
          <a:r>
            <a:rPr lang="tr-TR" sz="1400" dirty="0"/>
            <a:t> </a:t>
          </a:r>
          <a:r>
            <a:rPr lang="tr-TR" sz="1400" dirty="0" err="1"/>
            <a:t>than</a:t>
          </a:r>
          <a:r>
            <a:rPr lang="tr-TR" sz="1400" dirty="0"/>
            <a:t> MS
No </a:t>
          </a:r>
          <a:r>
            <a:rPr lang="tr-TR" sz="1400" dirty="0" err="1"/>
            <a:t>hypertension</a:t>
          </a:r>
          <a:r>
            <a:rPr lang="tr-TR" sz="1400" dirty="0"/>
            <a:t>
Not </a:t>
          </a:r>
          <a:r>
            <a:rPr lang="tr-TR" sz="1400" dirty="0" err="1"/>
            <a:t>having</a:t>
          </a:r>
          <a:r>
            <a:rPr lang="tr-TR" sz="1400" dirty="0"/>
            <a:t> </a:t>
          </a:r>
          <a:r>
            <a:rPr lang="tr-TR" sz="1400" dirty="0" err="1"/>
            <a:t>diabetes</a:t>
          </a:r>
          <a:r>
            <a:rPr lang="tr-TR" sz="1400" dirty="0"/>
            <a:t>
No </a:t>
          </a:r>
          <a:r>
            <a:rPr lang="tr-TR" sz="1400" dirty="0" err="1"/>
            <a:t>active</a:t>
          </a:r>
          <a:r>
            <a:rPr lang="tr-TR" sz="1400" dirty="0"/>
            <a:t> </a:t>
          </a:r>
          <a:r>
            <a:rPr lang="tr-TR" sz="1400" dirty="0" err="1"/>
            <a:t>infection</a:t>
          </a:r>
          <a:endParaRPr lang="tr-TR" sz="1400" dirty="0"/>
        </a:p>
      </dgm:t>
    </dgm:pt>
    <dgm:pt modelId="{9014BA76-0F65-8A46-916E-18919AC53966}" type="parTrans" cxnId="{AA159B16-3D21-5F4A-A9CD-CB45C5F567DB}">
      <dgm:prSet/>
      <dgm:spPr/>
      <dgm:t>
        <a:bodyPr/>
        <a:lstStyle/>
        <a:p>
          <a:endParaRPr lang="tr-TR"/>
        </a:p>
      </dgm:t>
    </dgm:pt>
    <dgm:pt modelId="{502113E9-5F21-BB4F-8A3C-E8554A85DB9F}" type="sibTrans" cxnId="{AA159B16-3D21-5F4A-A9CD-CB45C5F567DB}">
      <dgm:prSet/>
      <dgm:spPr/>
      <dgm:t>
        <a:bodyPr/>
        <a:lstStyle/>
        <a:p>
          <a:endParaRPr lang="tr-TR"/>
        </a:p>
      </dgm:t>
    </dgm:pt>
    <dgm:pt modelId="{2EB3439B-FF8D-FE40-83B8-E33805EC0488}">
      <dgm:prSet phldrT="[Metin]" custT="1"/>
      <dgm:spPr/>
      <dgm:t>
        <a:bodyPr/>
        <a:lstStyle/>
        <a:p>
          <a:r>
            <a:rPr lang="tr-TR" sz="1400" dirty="0"/>
            <a:t>REMITTING GROUP :</a:t>
          </a:r>
        </a:p>
        <a:p>
          <a:r>
            <a:rPr lang="tr-TR" sz="1400" dirty="0"/>
            <a:t>No </a:t>
          </a:r>
          <a:r>
            <a:rPr lang="tr-TR" sz="1400" dirty="0" err="1"/>
            <a:t>clinical</a:t>
          </a:r>
          <a:r>
            <a:rPr lang="tr-TR" sz="1400" dirty="0"/>
            <a:t> </a:t>
          </a:r>
          <a:r>
            <a:rPr lang="tr-TR" sz="1400" dirty="0" err="1"/>
            <a:t>attack</a:t>
          </a:r>
          <a:r>
            <a:rPr lang="tr-TR" sz="1400" dirty="0"/>
            <a:t> in </a:t>
          </a:r>
          <a:r>
            <a:rPr lang="tr-TR" sz="1400" dirty="0" err="1"/>
            <a:t>the</a:t>
          </a:r>
          <a:r>
            <a:rPr lang="tr-TR" sz="1400" dirty="0"/>
            <a:t> </a:t>
          </a:r>
          <a:r>
            <a:rPr lang="tr-TR" sz="1400" dirty="0" err="1"/>
            <a:t>last</a:t>
          </a:r>
          <a:r>
            <a:rPr lang="tr-TR" sz="1400" dirty="0"/>
            <a:t> 3 </a:t>
          </a:r>
          <a:r>
            <a:rPr lang="tr-TR" sz="1400" dirty="0" err="1"/>
            <a:t>months</a:t>
          </a:r>
          <a:r>
            <a:rPr lang="tr-TR" sz="1400" dirty="0"/>
            <a:t>
No </a:t>
          </a:r>
          <a:r>
            <a:rPr lang="tr-TR" sz="1400" dirty="0" err="1"/>
            <a:t>neurodegenerative</a:t>
          </a:r>
          <a:r>
            <a:rPr lang="tr-TR" sz="1400" dirty="0"/>
            <a:t> </a:t>
          </a:r>
          <a:r>
            <a:rPr lang="tr-TR" sz="1400" dirty="0" err="1"/>
            <a:t>disease</a:t>
          </a:r>
          <a:r>
            <a:rPr lang="tr-TR" sz="1400" dirty="0"/>
            <a:t> </a:t>
          </a:r>
          <a:r>
            <a:rPr lang="tr-TR" sz="1400" dirty="0" err="1"/>
            <a:t>other</a:t>
          </a:r>
          <a:r>
            <a:rPr lang="tr-TR" sz="1400" dirty="0"/>
            <a:t> </a:t>
          </a:r>
          <a:r>
            <a:rPr lang="tr-TR" sz="1400" dirty="0" err="1"/>
            <a:t>than</a:t>
          </a:r>
          <a:r>
            <a:rPr lang="tr-TR" sz="1400" dirty="0"/>
            <a:t> MS
No </a:t>
          </a:r>
          <a:r>
            <a:rPr lang="tr-TR" sz="1400" dirty="0" err="1"/>
            <a:t>hypertension</a:t>
          </a:r>
          <a:r>
            <a:rPr lang="tr-TR" sz="1400" dirty="0"/>
            <a:t>
Not </a:t>
          </a:r>
          <a:r>
            <a:rPr lang="tr-TR" sz="1400" dirty="0" err="1"/>
            <a:t>having</a:t>
          </a:r>
          <a:r>
            <a:rPr lang="tr-TR" sz="1400" dirty="0"/>
            <a:t> </a:t>
          </a:r>
          <a:r>
            <a:rPr lang="tr-TR" sz="1400" dirty="0" err="1"/>
            <a:t>diabetes</a:t>
          </a:r>
          <a:r>
            <a:rPr lang="tr-TR" sz="1400" dirty="0"/>
            <a:t>
No </a:t>
          </a:r>
          <a:r>
            <a:rPr lang="tr-TR" sz="1400" dirty="0" err="1"/>
            <a:t>active</a:t>
          </a:r>
          <a:r>
            <a:rPr lang="tr-TR" sz="1400" dirty="0"/>
            <a:t> </a:t>
          </a:r>
          <a:r>
            <a:rPr lang="tr-TR" sz="1400" dirty="0" err="1"/>
            <a:t>infection</a:t>
          </a:r>
          <a:endParaRPr lang="tr-TR" sz="1400" dirty="0"/>
        </a:p>
      </dgm:t>
    </dgm:pt>
    <dgm:pt modelId="{191FE779-5971-964D-803D-60AF0ACD3EA6}" type="parTrans" cxnId="{955D415F-17DC-374D-BE37-AF3C604258FB}">
      <dgm:prSet/>
      <dgm:spPr/>
      <dgm:t>
        <a:bodyPr/>
        <a:lstStyle/>
        <a:p>
          <a:endParaRPr lang="tr-TR"/>
        </a:p>
      </dgm:t>
    </dgm:pt>
    <dgm:pt modelId="{B2B7AF47-C89C-BB45-9505-649E0EA03274}" type="sibTrans" cxnId="{955D415F-17DC-374D-BE37-AF3C604258FB}">
      <dgm:prSet/>
      <dgm:spPr/>
      <dgm:t>
        <a:bodyPr/>
        <a:lstStyle/>
        <a:p>
          <a:endParaRPr lang="tr-TR"/>
        </a:p>
      </dgm:t>
    </dgm:pt>
    <dgm:pt modelId="{9847D4ED-0854-B54E-8880-0FFFBDB346C3}">
      <dgm:prSet phldrT="[Metin]" custT="1"/>
      <dgm:spPr/>
      <dgm:t>
        <a:bodyPr/>
        <a:lstStyle/>
        <a:p>
          <a:r>
            <a:rPr lang="tr-TR" sz="1400" dirty="0"/>
            <a:t>CONTROL GROUP :</a:t>
          </a:r>
        </a:p>
        <a:p>
          <a:r>
            <a:rPr lang="tr-TR" sz="1400" dirty="0"/>
            <a:t>No </a:t>
          </a:r>
          <a:r>
            <a:rPr lang="tr-TR" sz="1400" dirty="0" err="1"/>
            <a:t>neurodegenerative</a:t>
          </a:r>
          <a:r>
            <a:rPr lang="tr-TR" sz="1400" dirty="0"/>
            <a:t> </a:t>
          </a:r>
          <a:r>
            <a:rPr lang="tr-TR" sz="1400" dirty="0" err="1"/>
            <a:t>disease</a:t>
          </a:r>
          <a:r>
            <a:rPr lang="tr-TR" sz="1400" dirty="0"/>
            <a:t>
No </a:t>
          </a:r>
          <a:r>
            <a:rPr lang="tr-TR" sz="1400" dirty="0" err="1"/>
            <a:t>hypertension</a:t>
          </a:r>
          <a:r>
            <a:rPr lang="tr-TR" sz="1400" dirty="0"/>
            <a:t>
Not </a:t>
          </a:r>
          <a:r>
            <a:rPr lang="tr-TR" sz="1400" dirty="0" err="1"/>
            <a:t>having</a:t>
          </a:r>
          <a:r>
            <a:rPr lang="tr-TR" sz="1400" dirty="0"/>
            <a:t> </a:t>
          </a:r>
          <a:r>
            <a:rPr lang="tr-TR" sz="1400" dirty="0" err="1"/>
            <a:t>diabetes</a:t>
          </a:r>
          <a:r>
            <a:rPr lang="tr-TR" sz="1400" dirty="0"/>
            <a:t>
No </a:t>
          </a:r>
          <a:r>
            <a:rPr lang="tr-TR" sz="1400" dirty="0" err="1"/>
            <a:t>active</a:t>
          </a:r>
          <a:r>
            <a:rPr lang="tr-TR" sz="1400" dirty="0"/>
            <a:t> </a:t>
          </a:r>
          <a:r>
            <a:rPr lang="tr-TR" sz="1400" dirty="0" err="1"/>
            <a:t>infection</a:t>
          </a:r>
          <a:endParaRPr lang="tr-TR" sz="1400" dirty="0"/>
        </a:p>
      </dgm:t>
    </dgm:pt>
    <dgm:pt modelId="{BD05EDDD-6B2E-B94D-B99C-5F56A51D7943}" type="parTrans" cxnId="{A795D997-5E19-A94D-B64B-301B1584E51D}">
      <dgm:prSet/>
      <dgm:spPr/>
      <dgm:t>
        <a:bodyPr/>
        <a:lstStyle/>
        <a:p>
          <a:endParaRPr lang="tr-TR"/>
        </a:p>
      </dgm:t>
    </dgm:pt>
    <dgm:pt modelId="{E86C124A-4EAC-CF4B-8586-3E3BB1491168}" type="sibTrans" cxnId="{A795D997-5E19-A94D-B64B-301B1584E51D}">
      <dgm:prSet/>
      <dgm:spPr/>
      <dgm:t>
        <a:bodyPr/>
        <a:lstStyle/>
        <a:p>
          <a:endParaRPr lang="tr-TR"/>
        </a:p>
      </dgm:t>
    </dgm:pt>
    <dgm:pt modelId="{0D25750A-99A8-E141-9AF3-759A6949A0D1}" type="pres">
      <dgm:prSet presAssocID="{F9C6254F-A520-E444-A488-2B066F57B13F}" presName="composite" presStyleCnt="0">
        <dgm:presLayoutVars>
          <dgm:chMax val="1"/>
          <dgm:dir/>
          <dgm:resizeHandles val="exact"/>
        </dgm:presLayoutVars>
      </dgm:prSet>
      <dgm:spPr/>
    </dgm:pt>
    <dgm:pt modelId="{7DAC35C9-7EC1-CA4E-8FCA-CD2370EB51C0}" type="pres">
      <dgm:prSet presAssocID="{55DDD83B-D39F-5043-B6CF-E1709DEB0C94}" presName="roof" presStyleLbl="dkBgShp" presStyleIdx="0" presStyleCnt="2" custScaleY="48959" custLinFactNeighborX="-17943" custLinFactNeighborY="29238"/>
      <dgm:spPr/>
    </dgm:pt>
    <dgm:pt modelId="{7B083E23-E5FC-214B-A1CE-7791B25C4071}" type="pres">
      <dgm:prSet presAssocID="{55DDD83B-D39F-5043-B6CF-E1709DEB0C94}" presName="pillars" presStyleCnt="0"/>
      <dgm:spPr/>
    </dgm:pt>
    <dgm:pt modelId="{598C2531-C48E-1B41-91C7-847C0BDCF94D}" type="pres">
      <dgm:prSet presAssocID="{55DDD83B-D39F-5043-B6CF-E1709DEB0C94}" presName="pillar1" presStyleLbl="node1" presStyleIdx="0" presStyleCnt="3" custLinFactNeighborX="-500">
        <dgm:presLayoutVars>
          <dgm:bulletEnabled val="1"/>
        </dgm:presLayoutVars>
      </dgm:prSet>
      <dgm:spPr/>
    </dgm:pt>
    <dgm:pt modelId="{94EF06B0-740A-6542-B4D3-BE0BE634968E}" type="pres">
      <dgm:prSet presAssocID="{2EB3439B-FF8D-FE40-83B8-E33805EC0488}" presName="pillarX" presStyleLbl="node1" presStyleIdx="1" presStyleCnt="3">
        <dgm:presLayoutVars>
          <dgm:bulletEnabled val="1"/>
        </dgm:presLayoutVars>
      </dgm:prSet>
      <dgm:spPr/>
    </dgm:pt>
    <dgm:pt modelId="{DB537EFB-88E9-FB43-8375-F6AE3AB73C2B}" type="pres">
      <dgm:prSet presAssocID="{9847D4ED-0854-B54E-8880-0FFFBDB346C3}" presName="pillarX" presStyleLbl="node1" presStyleIdx="2" presStyleCnt="3">
        <dgm:presLayoutVars>
          <dgm:bulletEnabled val="1"/>
        </dgm:presLayoutVars>
      </dgm:prSet>
      <dgm:spPr/>
    </dgm:pt>
    <dgm:pt modelId="{BFFDBA29-33C7-904D-A299-B0C79D54DEA5}" type="pres">
      <dgm:prSet presAssocID="{55DDD83B-D39F-5043-B6CF-E1709DEB0C94}" presName="base" presStyleLbl="dkBgShp" presStyleIdx="1" presStyleCnt="2" custLinFactNeighborY="-26079"/>
      <dgm:spPr/>
    </dgm:pt>
  </dgm:ptLst>
  <dgm:cxnLst>
    <dgm:cxn modelId="{5B937B14-1FFF-7049-8923-2C57B42AB67D}" type="presOf" srcId="{9847D4ED-0854-B54E-8880-0FFFBDB346C3}" destId="{DB537EFB-88E9-FB43-8375-F6AE3AB73C2B}" srcOrd="0" destOrd="0" presId="urn:microsoft.com/office/officeart/2005/8/layout/hList3"/>
    <dgm:cxn modelId="{AA159B16-3D21-5F4A-A9CD-CB45C5F567DB}" srcId="{55DDD83B-D39F-5043-B6CF-E1709DEB0C94}" destId="{CB16C81F-E89C-594A-A1E3-F9070386E206}" srcOrd="0" destOrd="0" parTransId="{9014BA76-0F65-8A46-916E-18919AC53966}" sibTransId="{502113E9-5F21-BB4F-8A3C-E8554A85DB9F}"/>
    <dgm:cxn modelId="{955D415F-17DC-374D-BE37-AF3C604258FB}" srcId="{55DDD83B-D39F-5043-B6CF-E1709DEB0C94}" destId="{2EB3439B-FF8D-FE40-83B8-E33805EC0488}" srcOrd="1" destOrd="0" parTransId="{191FE779-5971-964D-803D-60AF0ACD3EA6}" sibTransId="{B2B7AF47-C89C-BB45-9505-649E0EA03274}"/>
    <dgm:cxn modelId="{1F176387-BB12-A74D-A79E-919EB9A82245}" type="presOf" srcId="{2EB3439B-FF8D-FE40-83B8-E33805EC0488}" destId="{94EF06B0-740A-6542-B4D3-BE0BE634968E}" srcOrd="0" destOrd="0" presId="urn:microsoft.com/office/officeart/2005/8/layout/hList3"/>
    <dgm:cxn modelId="{64175B88-F5FB-E447-9204-5E22CDA02DA6}" type="presOf" srcId="{55DDD83B-D39F-5043-B6CF-E1709DEB0C94}" destId="{7DAC35C9-7EC1-CA4E-8FCA-CD2370EB51C0}" srcOrd="0" destOrd="0" presId="urn:microsoft.com/office/officeart/2005/8/layout/hList3"/>
    <dgm:cxn modelId="{8B33588D-E33A-5144-960C-67E7E57B2FF9}" type="presOf" srcId="{CB16C81F-E89C-594A-A1E3-F9070386E206}" destId="{598C2531-C48E-1B41-91C7-847C0BDCF94D}" srcOrd="0" destOrd="0" presId="urn:microsoft.com/office/officeart/2005/8/layout/hList3"/>
    <dgm:cxn modelId="{A795D997-5E19-A94D-B64B-301B1584E51D}" srcId="{55DDD83B-D39F-5043-B6CF-E1709DEB0C94}" destId="{9847D4ED-0854-B54E-8880-0FFFBDB346C3}" srcOrd="2" destOrd="0" parTransId="{BD05EDDD-6B2E-B94D-B99C-5F56A51D7943}" sibTransId="{E86C124A-4EAC-CF4B-8586-3E3BB1491168}"/>
    <dgm:cxn modelId="{F7598DB8-D952-3248-A79D-69E3CA2CF606}" srcId="{F9C6254F-A520-E444-A488-2B066F57B13F}" destId="{55DDD83B-D39F-5043-B6CF-E1709DEB0C94}" srcOrd="0" destOrd="0" parTransId="{07556F33-0FAB-3D41-9038-480D41C04548}" sibTransId="{69FFE789-ACC2-2641-B8E6-BCD2A900CD45}"/>
    <dgm:cxn modelId="{82C451F8-D12D-7741-8935-7AECF89C7008}" type="presOf" srcId="{F9C6254F-A520-E444-A488-2B066F57B13F}" destId="{0D25750A-99A8-E141-9AF3-759A6949A0D1}" srcOrd="0" destOrd="0" presId="urn:microsoft.com/office/officeart/2005/8/layout/hList3"/>
    <dgm:cxn modelId="{162A957D-DD82-7441-BB64-4306C97ABEFB}" type="presParOf" srcId="{0D25750A-99A8-E141-9AF3-759A6949A0D1}" destId="{7DAC35C9-7EC1-CA4E-8FCA-CD2370EB51C0}" srcOrd="0" destOrd="0" presId="urn:microsoft.com/office/officeart/2005/8/layout/hList3"/>
    <dgm:cxn modelId="{4B7F981A-1A35-0F4F-91DC-3EB2152A064D}" type="presParOf" srcId="{0D25750A-99A8-E141-9AF3-759A6949A0D1}" destId="{7B083E23-E5FC-214B-A1CE-7791B25C4071}" srcOrd="1" destOrd="0" presId="urn:microsoft.com/office/officeart/2005/8/layout/hList3"/>
    <dgm:cxn modelId="{ECDF3E83-C523-1146-9F53-78E1765A575F}" type="presParOf" srcId="{7B083E23-E5FC-214B-A1CE-7791B25C4071}" destId="{598C2531-C48E-1B41-91C7-847C0BDCF94D}" srcOrd="0" destOrd="0" presId="urn:microsoft.com/office/officeart/2005/8/layout/hList3"/>
    <dgm:cxn modelId="{B4769C4C-4A0F-B445-8FB9-0A8E7DA49DB5}" type="presParOf" srcId="{7B083E23-E5FC-214B-A1CE-7791B25C4071}" destId="{94EF06B0-740A-6542-B4D3-BE0BE634968E}" srcOrd="1" destOrd="0" presId="urn:microsoft.com/office/officeart/2005/8/layout/hList3"/>
    <dgm:cxn modelId="{AD6B628D-B3AE-D040-A260-FE364EB17232}" type="presParOf" srcId="{7B083E23-E5FC-214B-A1CE-7791B25C4071}" destId="{DB537EFB-88E9-FB43-8375-F6AE3AB73C2B}" srcOrd="2" destOrd="0" presId="urn:microsoft.com/office/officeart/2005/8/layout/hList3"/>
    <dgm:cxn modelId="{4D3695DF-8964-1947-BA20-94B7A5BE1A93}" type="presParOf" srcId="{0D25750A-99A8-E141-9AF3-759A6949A0D1}" destId="{BFFDBA29-33C7-904D-A299-B0C79D54DEA5}" srcOrd="2" destOrd="0" presId="urn:microsoft.com/office/officeart/2005/8/layout/h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E64F99F-3F5B-F949-8ACF-8A948586AEA7}" type="doc">
      <dgm:prSet loTypeId="urn:microsoft.com/office/officeart/2005/8/layout/arrow2" loCatId="" qsTypeId="urn:microsoft.com/office/officeart/2005/8/quickstyle/simple1" qsCatId="simple" csTypeId="urn:microsoft.com/office/officeart/2005/8/colors/accent1_2" csCatId="accent1" phldr="1"/>
      <dgm:spPr/>
      <dgm:t>
        <a:bodyPr/>
        <a:lstStyle/>
        <a:p>
          <a:endParaRPr lang="tr-TR"/>
        </a:p>
      </dgm:t>
    </dgm:pt>
    <dgm:pt modelId="{58DD8AFE-CE79-9D43-BCDD-CA668E1BAB6A}">
      <dgm:prSet phldrT="[Metin]"/>
      <dgm:spPr/>
      <dgm:t>
        <a:bodyPr/>
        <a:lstStyle/>
        <a:p>
          <a:r>
            <a:rPr lang="tr-TR" b="0" cap="none" spc="0">
              <a:ln w="0"/>
              <a:solidFill>
                <a:srgbClr val="002060"/>
              </a:solidFill>
              <a:effectLst>
                <a:outerShdw blurRad="38100" dist="25400" dir="5400000" algn="ctr" rotWithShape="0">
                  <a:srgbClr val="6E747A">
                    <a:alpha val="43000"/>
                  </a:srgbClr>
                </a:outerShdw>
              </a:effectLst>
            </a:rPr>
            <a:t>PBMC ISOLATION</a:t>
          </a:r>
        </a:p>
      </dgm:t>
    </dgm:pt>
    <dgm:pt modelId="{24DA8AB9-DE0C-864B-9A72-2AE7E438A90E}" type="parTrans" cxnId="{9ADCDBA3-0FE2-F44C-A04E-62B7575E47BC}">
      <dgm:prSet/>
      <dgm:spPr/>
      <dgm:t>
        <a:bodyPr/>
        <a:lstStyle/>
        <a:p>
          <a:endParaRPr lang="tr-TR" b="0" cap="none" spc="0">
            <a:ln w="0"/>
            <a:solidFill>
              <a:srgbClr val="002060"/>
            </a:solidFill>
            <a:effectLst>
              <a:outerShdw blurRad="38100" dist="25400" dir="5400000" algn="ctr" rotWithShape="0">
                <a:srgbClr val="6E747A">
                  <a:alpha val="43000"/>
                </a:srgbClr>
              </a:outerShdw>
            </a:effectLst>
          </a:endParaRPr>
        </a:p>
      </dgm:t>
    </dgm:pt>
    <dgm:pt modelId="{A206BEFE-775C-B34A-A3BD-DA20873EC37D}" type="sibTrans" cxnId="{9ADCDBA3-0FE2-F44C-A04E-62B7575E47BC}">
      <dgm:prSet/>
      <dgm:spPr/>
      <dgm:t>
        <a:bodyPr/>
        <a:lstStyle/>
        <a:p>
          <a:endParaRPr lang="tr-TR" b="0" cap="none" spc="0">
            <a:ln w="0"/>
            <a:solidFill>
              <a:srgbClr val="002060"/>
            </a:solidFill>
            <a:effectLst>
              <a:outerShdw blurRad="38100" dist="25400" dir="5400000" algn="ctr" rotWithShape="0">
                <a:srgbClr val="6E747A">
                  <a:alpha val="43000"/>
                </a:srgbClr>
              </a:outerShdw>
            </a:effectLst>
          </a:endParaRPr>
        </a:p>
      </dgm:t>
    </dgm:pt>
    <dgm:pt modelId="{3519555E-F225-E54B-AFAA-3CABD1E5FB33}">
      <dgm:prSet phldrT="[Metin]"/>
      <dgm:spPr/>
      <dgm:t>
        <a:bodyPr/>
        <a:lstStyle/>
        <a:p>
          <a:r>
            <a:rPr lang="tr-TR" b="0" cap="none" spc="0" dirty="0">
              <a:ln w="0"/>
              <a:solidFill>
                <a:srgbClr val="002060"/>
              </a:solidFill>
              <a:effectLst>
                <a:outerShdw blurRad="38100" dist="25400" dir="5400000" algn="ctr" rotWithShape="0">
                  <a:srgbClr val="6E747A">
                    <a:alpha val="43000"/>
                  </a:srgbClr>
                </a:outerShdw>
              </a:effectLst>
            </a:rPr>
            <a:t>RNA ISOLATION</a:t>
          </a:r>
        </a:p>
      </dgm:t>
    </dgm:pt>
    <dgm:pt modelId="{8BEDB347-F0FF-6A4A-B586-89141B92DF50}" type="parTrans" cxnId="{8A7A114B-39EE-F046-95A4-C2FF2A493D63}">
      <dgm:prSet/>
      <dgm:spPr/>
      <dgm:t>
        <a:bodyPr/>
        <a:lstStyle/>
        <a:p>
          <a:endParaRPr lang="tr-TR" b="0" cap="none" spc="0">
            <a:ln w="0"/>
            <a:solidFill>
              <a:srgbClr val="002060"/>
            </a:solidFill>
            <a:effectLst>
              <a:outerShdw blurRad="38100" dist="25400" dir="5400000" algn="ctr" rotWithShape="0">
                <a:srgbClr val="6E747A">
                  <a:alpha val="43000"/>
                </a:srgbClr>
              </a:outerShdw>
            </a:effectLst>
          </a:endParaRPr>
        </a:p>
      </dgm:t>
    </dgm:pt>
    <dgm:pt modelId="{DF94FD62-19E8-3D4E-8BD5-160BE9D5B13B}" type="sibTrans" cxnId="{8A7A114B-39EE-F046-95A4-C2FF2A493D63}">
      <dgm:prSet/>
      <dgm:spPr/>
      <dgm:t>
        <a:bodyPr/>
        <a:lstStyle/>
        <a:p>
          <a:endParaRPr lang="tr-TR" b="0" cap="none" spc="0">
            <a:ln w="0"/>
            <a:solidFill>
              <a:srgbClr val="002060"/>
            </a:solidFill>
            <a:effectLst>
              <a:outerShdw blurRad="38100" dist="25400" dir="5400000" algn="ctr" rotWithShape="0">
                <a:srgbClr val="6E747A">
                  <a:alpha val="43000"/>
                </a:srgbClr>
              </a:outerShdw>
            </a:effectLst>
          </a:endParaRPr>
        </a:p>
      </dgm:t>
    </dgm:pt>
    <dgm:pt modelId="{C97B7536-46E1-A640-83A9-120199627F36}">
      <dgm:prSet phldrT="[Metin]"/>
      <dgm:spPr/>
      <dgm:t>
        <a:bodyPr/>
        <a:lstStyle/>
        <a:p>
          <a:r>
            <a:rPr lang="tr-TR" b="0" cap="none" spc="0" dirty="0" err="1">
              <a:ln w="0"/>
              <a:solidFill>
                <a:srgbClr val="002060"/>
              </a:solidFill>
              <a:effectLst>
                <a:outerShdw blurRad="38100" dist="25400" dir="5400000" algn="ctr" rotWithShape="0">
                  <a:srgbClr val="6E747A">
                    <a:alpha val="43000"/>
                  </a:srgbClr>
                </a:outerShdw>
              </a:effectLst>
            </a:rPr>
            <a:t>cDNA</a:t>
          </a:r>
          <a:r>
            <a:rPr lang="tr-TR" b="0" cap="none" spc="0" dirty="0">
              <a:ln w="0"/>
              <a:solidFill>
                <a:srgbClr val="002060"/>
              </a:solidFill>
              <a:effectLst>
                <a:outerShdw blurRad="38100" dist="25400" dir="5400000" algn="ctr" rotWithShape="0">
                  <a:srgbClr val="6E747A">
                    <a:alpha val="43000"/>
                  </a:srgbClr>
                </a:outerShdw>
              </a:effectLst>
            </a:rPr>
            <a:t> CONVERSION</a:t>
          </a:r>
        </a:p>
      </dgm:t>
    </dgm:pt>
    <dgm:pt modelId="{EDCCB988-D518-894B-8374-9889BB51DE32}" type="parTrans" cxnId="{26255947-3EF2-8542-A5FA-5F4C60BF1BD3}">
      <dgm:prSet/>
      <dgm:spPr/>
      <dgm:t>
        <a:bodyPr/>
        <a:lstStyle/>
        <a:p>
          <a:endParaRPr lang="tr-TR" b="0" cap="none" spc="0">
            <a:ln w="0"/>
            <a:solidFill>
              <a:srgbClr val="002060"/>
            </a:solidFill>
            <a:effectLst>
              <a:outerShdw blurRad="38100" dist="25400" dir="5400000" algn="ctr" rotWithShape="0">
                <a:srgbClr val="6E747A">
                  <a:alpha val="43000"/>
                </a:srgbClr>
              </a:outerShdw>
            </a:effectLst>
          </a:endParaRPr>
        </a:p>
      </dgm:t>
    </dgm:pt>
    <dgm:pt modelId="{28142232-68D6-7045-8158-96C591C87D13}" type="sibTrans" cxnId="{26255947-3EF2-8542-A5FA-5F4C60BF1BD3}">
      <dgm:prSet/>
      <dgm:spPr/>
      <dgm:t>
        <a:bodyPr/>
        <a:lstStyle/>
        <a:p>
          <a:endParaRPr lang="tr-TR" b="0" cap="none" spc="0">
            <a:ln w="0"/>
            <a:solidFill>
              <a:srgbClr val="002060"/>
            </a:solidFill>
            <a:effectLst>
              <a:outerShdw blurRad="38100" dist="25400" dir="5400000" algn="ctr" rotWithShape="0">
                <a:srgbClr val="6E747A">
                  <a:alpha val="43000"/>
                </a:srgbClr>
              </a:outerShdw>
            </a:effectLst>
          </a:endParaRPr>
        </a:p>
      </dgm:t>
    </dgm:pt>
    <dgm:pt modelId="{6B4282FD-BADA-2F46-A237-4C05E3020CE0}">
      <dgm:prSet/>
      <dgm:spPr/>
      <dgm:t>
        <a:bodyPr/>
        <a:lstStyle/>
        <a:p>
          <a:r>
            <a:rPr lang="tr-TR" b="0" cap="none" spc="0" dirty="0">
              <a:ln w="0"/>
              <a:solidFill>
                <a:srgbClr val="002060"/>
              </a:solidFill>
              <a:effectLst>
                <a:outerShdw blurRad="38100" dist="25400" dir="5400000" algn="ctr" rotWithShape="0">
                  <a:srgbClr val="6E747A">
                    <a:alpha val="43000"/>
                  </a:srgbClr>
                </a:outerShdw>
              </a:effectLst>
            </a:rPr>
            <a:t>RT- </a:t>
          </a:r>
          <a:r>
            <a:rPr lang="tr-TR" b="0" cap="none" spc="0" dirty="0" err="1">
              <a:ln w="0"/>
              <a:solidFill>
                <a:srgbClr val="002060"/>
              </a:solidFill>
              <a:effectLst>
                <a:outerShdw blurRad="38100" dist="25400" dir="5400000" algn="ctr" rotWithShape="0">
                  <a:srgbClr val="6E747A">
                    <a:alpha val="43000"/>
                  </a:srgbClr>
                </a:outerShdw>
              </a:effectLst>
            </a:rPr>
            <a:t>qPCR</a:t>
          </a:r>
          <a:endParaRPr lang="tr-TR" b="0" cap="none" spc="0" dirty="0">
            <a:ln w="0"/>
            <a:solidFill>
              <a:srgbClr val="002060"/>
            </a:solidFill>
            <a:effectLst>
              <a:outerShdw blurRad="38100" dist="25400" dir="5400000" algn="ctr" rotWithShape="0">
                <a:srgbClr val="6E747A">
                  <a:alpha val="43000"/>
                </a:srgbClr>
              </a:outerShdw>
            </a:effectLst>
          </a:endParaRPr>
        </a:p>
      </dgm:t>
    </dgm:pt>
    <dgm:pt modelId="{32713E2C-8989-624B-A0CE-4703CCE971B8}" type="parTrans" cxnId="{DFAB819E-15D1-F244-9E85-4B9DD9151867}">
      <dgm:prSet/>
      <dgm:spPr/>
      <dgm:t>
        <a:bodyPr/>
        <a:lstStyle/>
        <a:p>
          <a:endParaRPr lang="tr-TR" b="0" cap="none" spc="0">
            <a:ln w="0"/>
            <a:solidFill>
              <a:srgbClr val="002060"/>
            </a:solidFill>
            <a:effectLst>
              <a:outerShdw blurRad="38100" dist="25400" dir="5400000" algn="ctr" rotWithShape="0">
                <a:srgbClr val="6E747A">
                  <a:alpha val="43000"/>
                </a:srgbClr>
              </a:outerShdw>
            </a:effectLst>
          </a:endParaRPr>
        </a:p>
      </dgm:t>
    </dgm:pt>
    <dgm:pt modelId="{6649AFBF-540D-924D-856D-03508203B5C1}" type="sibTrans" cxnId="{DFAB819E-15D1-F244-9E85-4B9DD9151867}">
      <dgm:prSet/>
      <dgm:spPr/>
      <dgm:t>
        <a:bodyPr/>
        <a:lstStyle/>
        <a:p>
          <a:endParaRPr lang="tr-TR" b="0" cap="none" spc="0">
            <a:ln w="0"/>
            <a:solidFill>
              <a:srgbClr val="002060"/>
            </a:solidFill>
            <a:effectLst>
              <a:outerShdw blurRad="38100" dist="25400" dir="5400000" algn="ctr" rotWithShape="0">
                <a:srgbClr val="6E747A">
                  <a:alpha val="43000"/>
                </a:srgbClr>
              </a:outerShdw>
            </a:effectLst>
          </a:endParaRPr>
        </a:p>
      </dgm:t>
    </dgm:pt>
    <dgm:pt modelId="{50AACEC9-91DF-FA4E-B4C5-F052AB1AA52B}" type="pres">
      <dgm:prSet presAssocID="{1E64F99F-3F5B-F949-8ACF-8A948586AEA7}" presName="arrowDiagram" presStyleCnt="0">
        <dgm:presLayoutVars>
          <dgm:chMax val="5"/>
          <dgm:dir/>
          <dgm:resizeHandles val="exact"/>
        </dgm:presLayoutVars>
      </dgm:prSet>
      <dgm:spPr/>
    </dgm:pt>
    <dgm:pt modelId="{C01B8A60-552F-254D-A4F1-7D7C8F2CFF14}" type="pres">
      <dgm:prSet presAssocID="{1E64F99F-3F5B-F949-8ACF-8A948586AEA7}" presName="arrow" presStyleLbl="bgShp" presStyleIdx="0" presStyleCnt="1" custLinFactNeighborX="-2688" custLinFactNeighborY="-993"/>
      <dgm:spPr/>
    </dgm:pt>
    <dgm:pt modelId="{4345DF2B-629B-BB45-9AAC-12FD8A919B3F}" type="pres">
      <dgm:prSet presAssocID="{1E64F99F-3F5B-F949-8ACF-8A948586AEA7}" presName="arrowDiagram4" presStyleCnt="0"/>
      <dgm:spPr/>
    </dgm:pt>
    <dgm:pt modelId="{6FE07858-2B90-D444-8B41-1D01B71644FA}" type="pres">
      <dgm:prSet presAssocID="{58DD8AFE-CE79-9D43-BCDD-CA668E1BAB6A}" presName="bullet4a" presStyleLbl="node1" presStyleIdx="0" presStyleCnt="4"/>
      <dgm:spPr>
        <a:ln>
          <a:noFill/>
        </a:ln>
      </dgm:spPr>
    </dgm:pt>
    <dgm:pt modelId="{7A59CD7D-B4FD-3142-8CB3-37E2280C9381}" type="pres">
      <dgm:prSet presAssocID="{58DD8AFE-CE79-9D43-BCDD-CA668E1BAB6A}" presName="textBox4a" presStyleLbl="revTx" presStyleIdx="0" presStyleCnt="4">
        <dgm:presLayoutVars>
          <dgm:bulletEnabled val="1"/>
        </dgm:presLayoutVars>
      </dgm:prSet>
      <dgm:spPr/>
    </dgm:pt>
    <dgm:pt modelId="{DCA570D9-CDB5-3F47-99DD-782F254750A9}" type="pres">
      <dgm:prSet presAssocID="{3519555E-F225-E54B-AFAA-3CABD1E5FB33}" presName="bullet4b" presStyleLbl="node1" presStyleIdx="1" presStyleCnt="4"/>
      <dgm:spPr>
        <a:ln>
          <a:noFill/>
        </a:ln>
      </dgm:spPr>
    </dgm:pt>
    <dgm:pt modelId="{71A37CDF-71FE-7048-BD5D-F69108DE08BE}" type="pres">
      <dgm:prSet presAssocID="{3519555E-F225-E54B-AFAA-3CABD1E5FB33}" presName="textBox4b" presStyleLbl="revTx" presStyleIdx="1" presStyleCnt="4">
        <dgm:presLayoutVars>
          <dgm:bulletEnabled val="1"/>
        </dgm:presLayoutVars>
      </dgm:prSet>
      <dgm:spPr/>
    </dgm:pt>
    <dgm:pt modelId="{AEBD9511-7917-F148-93F6-863D8FFB1AFA}" type="pres">
      <dgm:prSet presAssocID="{C97B7536-46E1-A640-83A9-120199627F36}" presName="bullet4c" presStyleLbl="node1" presStyleIdx="2" presStyleCnt="4"/>
      <dgm:spPr>
        <a:ln>
          <a:noFill/>
        </a:ln>
      </dgm:spPr>
    </dgm:pt>
    <dgm:pt modelId="{6546D7DA-AF8A-994D-83CD-28F02EEF33D3}" type="pres">
      <dgm:prSet presAssocID="{C97B7536-46E1-A640-83A9-120199627F36}" presName="textBox4c" presStyleLbl="revTx" presStyleIdx="2" presStyleCnt="4">
        <dgm:presLayoutVars>
          <dgm:bulletEnabled val="1"/>
        </dgm:presLayoutVars>
      </dgm:prSet>
      <dgm:spPr/>
    </dgm:pt>
    <dgm:pt modelId="{DFB611CD-EE13-5C4B-8703-EFC5B95F2862}" type="pres">
      <dgm:prSet presAssocID="{6B4282FD-BADA-2F46-A237-4C05E3020CE0}" presName="bullet4d" presStyleLbl="node1" presStyleIdx="3" presStyleCnt="4"/>
      <dgm:spPr>
        <a:ln>
          <a:noFill/>
        </a:ln>
      </dgm:spPr>
    </dgm:pt>
    <dgm:pt modelId="{5D3F21DD-55CB-F148-B915-D7630ED1B2D9}" type="pres">
      <dgm:prSet presAssocID="{6B4282FD-BADA-2F46-A237-4C05E3020CE0}" presName="textBox4d" presStyleLbl="revTx" presStyleIdx="3" presStyleCnt="4">
        <dgm:presLayoutVars>
          <dgm:bulletEnabled val="1"/>
        </dgm:presLayoutVars>
      </dgm:prSet>
      <dgm:spPr/>
    </dgm:pt>
  </dgm:ptLst>
  <dgm:cxnLst>
    <dgm:cxn modelId="{66B8B808-F814-A147-B96D-85E0A7B320A4}" type="presOf" srcId="{1E64F99F-3F5B-F949-8ACF-8A948586AEA7}" destId="{50AACEC9-91DF-FA4E-B4C5-F052AB1AA52B}" srcOrd="0" destOrd="0" presId="urn:microsoft.com/office/officeart/2005/8/layout/arrow2"/>
    <dgm:cxn modelId="{C749E734-F868-774C-8957-CAFCF5CED9AA}" type="presOf" srcId="{3519555E-F225-E54B-AFAA-3CABD1E5FB33}" destId="{71A37CDF-71FE-7048-BD5D-F69108DE08BE}" srcOrd="0" destOrd="0" presId="urn:microsoft.com/office/officeart/2005/8/layout/arrow2"/>
    <dgm:cxn modelId="{26255947-3EF2-8542-A5FA-5F4C60BF1BD3}" srcId="{1E64F99F-3F5B-F949-8ACF-8A948586AEA7}" destId="{C97B7536-46E1-A640-83A9-120199627F36}" srcOrd="2" destOrd="0" parTransId="{EDCCB988-D518-894B-8374-9889BB51DE32}" sibTransId="{28142232-68D6-7045-8158-96C591C87D13}"/>
    <dgm:cxn modelId="{8A7A114B-39EE-F046-95A4-C2FF2A493D63}" srcId="{1E64F99F-3F5B-F949-8ACF-8A948586AEA7}" destId="{3519555E-F225-E54B-AFAA-3CABD1E5FB33}" srcOrd="1" destOrd="0" parTransId="{8BEDB347-F0FF-6A4A-B586-89141B92DF50}" sibTransId="{DF94FD62-19E8-3D4E-8BD5-160BE9D5B13B}"/>
    <dgm:cxn modelId="{129EBC51-C088-624C-AAB7-128B07C2C1AB}" type="presOf" srcId="{58DD8AFE-CE79-9D43-BCDD-CA668E1BAB6A}" destId="{7A59CD7D-B4FD-3142-8CB3-37E2280C9381}" srcOrd="0" destOrd="0" presId="urn:microsoft.com/office/officeart/2005/8/layout/arrow2"/>
    <dgm:cxn modelId="{69374C5F-E6D3-E641-A0AF-2030755A0C9D}" type="presOf" srcId="{6B4282FD-BADA-2F46-A237-4C05E3020CE0}" destId="{5D3F21DD-55CB-F148-B915-D7630ED1B2D9}" srcOrd="0" destOrd="0" presId="urn:microsoft.com/office/officeart/2005/8/layout/arrow2"/>
    <dgm:cxn modelId="{DFAB819E-15D1-F244-9E85-4B9DD9151867}" srcId="{1E64F99F-3F5B-F949-8ACF-8A948586AEA7}" destId="{6B4282FD-BADA-2F46-A237-4C05E3020CE0}" srcOrd="3" destOrd="0" parTransId="{32713E2C-8989-624B-A0CE-4703CCE971B8}" sibTransId="{6649AFBF-540D-924D-856D-03508203B5C1}"/>
    <dgm:cxn modelId="{FA87BC9E-90E5-E145-8BE5-D9AEF770A385}" type="presOf" srcId="{C97B7536-46E1-A640-83A9-120199627F36}" destId="{6546D7DA-AF8A-994D-83CD-28F02EEF33D3}" srcOrd="0" destOrd="0" presId="urn:microsoft.com/office/officeart/2005/8/layout/arrow2"/>
    <dgm:cxn modelId="{9ADCDBA3-0FE2-F44C-A04E-62B7575E47BC}" srcId="{1E64F99F-3F5B-F949-8ACF-8A948586AEA7}" destId="{58DD8AFE-CE79-9D43-BCDD-CA668E1BAB6A}" srcOrd="0" destOrd="0" parTransId="{24DA8AB9-DE0C-864B-9A72-2AE7E438A90E}" sibTransId="{A206BEFE-775C-B34A-A3BD-DA20873EC37D}"/>
    <dgm:cxn modelId="{A8161736-3346-0047-9725-869FF6C0ABE9}" type="presParOf" srcId="{50AACEC9-91DF-FA4E-B4C5-F052AB1AA52B}" destId="{C01B8A60-552F-254D-A4F1-7D7C8F2CFF14}" srcOrd="0" destOrd="0" presId="urn:microsoft.com/office/officeart/2005/8/layout/arrow2"/>
    <dgm:cxn modelId="{D8B965D2-7C8C-A04B-B2E8-6DA3124BE82C}" type="presParOf" srcId="{50AACEC9-91DF-FA4E-B4C5-F052AB1AA52B}" destId="{4345DF2B-629B-BB45-9AAC-12FD8A919B3F}" srcOrd="1" destOrd="0" presId="urn:microsoft.com/office/officeart/2005/8/layout/arrow2"/>
    <dgm:cxn modelId="{608C6659-8AFA-2D4B-99C2-CB0476EC205E}" type="presParOf" srcId="{4345DF2B-629B-BB45-9AAC-12FD8A919B3F}" destId="{6FE07858-2B90-D444-8B41-1D01B71644FA}" srcOrd="0" destOrd="0" presId="urn:microsoft.com/office/officeart/2005/8/layout/arrow2"/>
    <dgm:cxn modelId="{C765CF38-277F-D047-BD73-2563126BA368}" type="presParOf" srcId="{4345DF2B-629B-BB45-9AAC-12FD8A919B3F}" destId="{7A59CD7D-B4FD-3142-8CB3-37E2280C9381}" srcOrd="1" destOrd="0" presId="urn:microsoft.com/office/officeart/2005/8/layout/arrow2"/>
    <dgm:cxn modelId="{89D1DD19-101A-7541-B8C2-1E2B924F002E}" type="presParOf" srcId="{4345DF2B-629B-BB45-9AAC-12FD8A919B3F}" destId="{DCA570D9-CDB5-3F47-99DD-782F254750A9}" srcOrd="2" destOrd="0" presId="urn:microsoft.com/office/officeart/2005/8/layout/arrow2"/>
    <dgm:cxn modelId="{C0336B1A-B61E-9141-BB1F-4F4DCD853374}" type="presParOf" srcId="{4345DF2B-629B-BB45-9AAC-12FD8A919B3F}" destId="{71A37CDF-71FE-7048-BD5D-F69108DE08BE}" srcOrd="3" destOrd="0" presId="urn:microsoft.com/office/officeart/2005/8/layout/arrow2"/>
    <dgm:cxn modelId="{F38DFFA5-2EAA-FD4A-9D21-5AFD331E202C}" type="presParOf" srcId="{4345DF2B-629B-BB45-9AAC-12FD8A919B3F}" destId="{AEBD9511-7917-F148-93F6-863D8FFB1AFA}" srcOrd="4" destOrd="0" presId="urn:microsoft.com/office/officeart/2005/8/layout/arrow2"/>
    <dgm:cxn modelId="{34A91699-9310-5248-B239-F7262A6FE248}" type="presParOf" srcId="{4345DF2B-629B-BB45-9AAC-12FD8A919B3F}" destId="{6546D7DA-AF8A-994D-83CD-28F02EEF33D3}" srcOrd="5" destOrd="0" presId="urn:microsoft.com/office/officeart/2005/8/layout/arrow2"/>
    <dgm:cxn modelId="{9A2B22FB-6EB6-D94D-AC7E-F2572A8F0A96}" type="presParOf" srcId="{4345DF2B-629B-BB45-9AAC-12FD8A919B3F}" destId="{DFB611CD-EE13-5C4B-8703-EFC5B95F2862}" srcOrd="6" destOrd="0" presId="urn:microsoft.com/office/officeart/2005/8/layout/arrow2"/>
    <dgm:cxn modelId="{558836FE-BA74-7847-955D-BF0A5E00C3A3}" type="presParOf" srcId="{4345DF2B-629B-BB45-9AAC-12FD8A919B3F}" destId="{5D3F21DD-55CB-F148-B915-D7630ED1B2D9}" srcOrd="7" destOrd="0" presId="urn:microsoft.com/office/officeart/2005/8/layout/arrow2"/>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0573AB41-9866-4E5B-A6CA-9AFFBE47C675}"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en-US"/>
        </a:p>
      </dgm:t>
    </dgm:pt>
    <dgm:pt modelId="{10DB5714-879F-4B03-9381-71769280EB64}">
      <dgm:prSet/>
      <dgm:spPr/>
      <dgm:t>
        <a:bodyPr/>
        <a:lstStyle/>
        <a:p>
          <a:r>
            <a:rPr lang="tr-TR" dirty="0"/>
            <a:t>A </a:t>
          </a:r>
          <a:r>
            <a:rPr lang="tr-TR" dirty="0" err="1"/>
            <a:t>study</a:t>
          </a:r>
          <a:r>
            <a:rPr lang="tr-TR" dirty="0"/>
            <a:t> </a:t>
          </a:r>
          <a:r>
            <a:rPr lang="tr-TR" dirty="0" err="1"/>
            <a:t>by</a:t>
          </a:r>
          <a:r>
            <a:rPr lang="tr-TR" dirty="0"/>
            <a:t> </a:t>
          </a:r>
          <a:r>
            <a:rPr lang="tr-TR" dirty="0" err="1"/>
            <a:t>Noroozi</a:t>
          </a:r>
          <a:r>
            <a:rPr lang="tr-TR" dirty="0"/>
            <a:t> </a:t>
          </a:r>
          <a:r>
            <a:rPr lang="tr-TR" dirty="0" err="1"/>
            <a:t>and</a:t>
          </a:r>
          <a:r>
            <a:rPr lang="tr-TR" dirty="0"/>
            <a:t> </a:t>
          </a:r>
          <a:r>
            <a:rPr lang="tr-TR" dirty="0" err="1"/>
            <a:t>colleagues</a:t>
          </a:r>
          <a:r>
            <a:rPr lang="tr-TR" dirty="0"/>
            <a:t> </a:t>
          </a:r>
          <a:r>
            <a:rPr lang="tr-TR" dirty="0" err="1"/>
            <a:t>revealed</a:t>
          </a:r>
          <a:r>
            <a:rPr lang="tr-TR" dirty="0"/>
            <a:t> </a:t>
          </a:r>
          <a:r>
            <a:rPr lang="tr-TR" dirty="0" err="1"/>
            <a:t>that</a:t>
          </a:r>
          <a:r>
            <a:rPr lang="tr-TR" dirty="0"/>
            <a:t>, IFN-</a:t>
          </a:r>
          <a:r>
            <a:rPr lang="el-GR" dirty="0"/>
            <a:t>β 1</a:t>
          </a:r>
          <a:r>
            <a:rPr lang="tr-TR" dirty="0"/>
            <a:t>a </a:t>
          </a:r>
          <a:r>
            <a:rPr lang="tr-TR" dirty="0" err="1"/>
            <a:t>decreases</a:t>
          </a:r>
          <a:r>
            <a:rPr lang="tr-TR" dirty="0"/>
            <a:t> </a:t>
          </a:r>
          <a:r>
            <a:rPr lang="tr-TR" dirty="0" err="1"/>
            <a:t>inflammation</a:t>
          </a:r>
          <a:r>
            <a:rPr lang="tr-TR" dirty="0"/>
            <a:t> </a:t>
          </a:r>
          <a:r>
            <a:rPr lang="tr-TR" dirty="0" err="1"/>
            <a:t>via</a:t>
          </a:r>
          <a:r>
            <a:rPr lang="tr-TR" dirty="0"/>
            <a:t> NLRP3, NLRC4, </a:t>
          </a:r>
          <a:r>
            <a:rPr lang="tr-TR" dirty="0" err="1"/>
            <a:t>and</a:t>
          </a:r>
          <a:r>
            <a:rPr lang="tr-TR" dirty="0"/>
            <a:t> AIM2 </a:t>
          </a:r>
          <a:r>
            <a:rPr lang="tr-TR" dirty="0" err="1"/>
            <a:t>expressions</a:t>
          </a:r>
          <a:r>
            <a:rPr lang="tr-TR" dirty="0"/>
            <a:t>, </a:t>
          </a:r>
          <a:r>
            <a:rPr lang="tr-TR" dirty="0" err="1"/>
            <a:t>which</a:t>
          </a:r>
          <a:r>
            <a:rPr lang="tr-TR" dirty="0"/>
            <a:t> can </a:t>
          </a:r>
          <a:r>
            <a:rPr lang="tr-TR" dirty="0" err="1"/>
            <a:t>lead</a:t>
          </a:r>
          <a:r>
            <a:rPr lang="tr-TR" dirty="0"/>
            <a:t> </a:t>
          </a:r>
          <a:r>
            <a:rPr lang="tr-TR" dirty="0" err="1"/>
            <a:t>to</a:t>
          </a:r>
          <a:r>
            <a:rPr lang="tr-TR" dirty="0"/>
            <a:t> </a:t>
          </a:r>
          <a:r>
            <a:rPr lang="tr-TR" dirty="0" err="1"/>
            <a:t>decreased</a:t>
          </a:r>
          <a:r>
            <a:rPr lang="tr-TR" dirty="0"/>
            <a:t> </a:t>
          </a:r>
          <a:r>
            <a:rPr lang="tr-TR" dirty="0" err="1"/>
            <a:t>cleavage</a:t>
          </a:r>
          <a:r>
            <a:rPr lang="tr-TR" dirty="0"/>
            <a:t> of IL-1</a:t>
          </a:r>
          <a:r>
            <a:rPr lang="el-GR" dirty="0"/>
            <a:t>β </a:t>
          </a:r>
          <a:r>
            <a:rPr lang="tr-TR" dirty="0" err="1"/>
            <a:t>and</a:t>
          </a:r>
          <a:r>
            <a:rPr lang="tr-TR" dirty="0"/>
            <a:t> IL-18.</a:t>
          </a:r>
          <a:endParaRPr lang="en-US" dirty="0"/>
        </a:p>
      </dgm:t>
    </dgm:pt>
    <dgm:pt modelId="{8A5D1FAC-4A87-49A7-BCDF-9757F0129A0E}" type="parTrans" cxnId="{63EA997C-5958-4CE4-B2E8-BE797AEEE9AE}">
      <dgm:prSet/>
      <dgm:spPr/>
      <dgm:t>
        <a:bodyPr/>
        <a:lstStyle/>
        <a:p>
          <a:endParaRPr lang="en-US"/>
        </a:p>
      </dgm:t>
    </dgm:pt>
    <dgm:pt modelId="{3DD2FC10-4A21-460C-BA97-1408E5B04183}" type="sibTrans" cxnId="{63EA997C-5958-4CE4-B2E8-BE797AEEE9AE}">
      <dgm:prSet/>
      <dgm:spPr/>
      <dgm:t>
        <a:bodyPr/>
        <a:lstStyle/>
        <a:p>
          <a:endParaRPr lang="en-US"/>
        </a:p>
      </dgm:t>
    </dgm:pt>
    <dgm:pt modelId="{35E56682-CD32-4CDA-AAB7-B8DF44C17034}">
      <dgm:prSet/>
      <dgm:spPr/>
      <dgm:t>
        <a:bodyPr/>
        <a:lstStyle/>
        <a:p>
          <a:r>
            <a:rPr lang="tr-TR" dirty="0" err="1"/>
            <a:t>In</a:t>
          </a:r>
          <a:r>
            <a:rPr lang="tr-TR" dirty="0"/>
            <a:t> </a:t>
          </a:r>
          <a:r>
            <a:rPr lang="tr-TR" dirty="0" err="1"/>
            <a:t>our</a:t>
          </a:r>
          <a:r>
            <a:rPr lang="tr-TR" dirty="0"/>
            <a:t> </a:t>
          </a:r>
          <a:r>
            <a:rPr lang="tr-TR" dirty="0" err="1"/>
            <a:t>study</a:t>
          </a:r>
          <a:r>
            <a:rPr lang="tr-TR" dirty="0"/>
            <a:t> NLRP3 gene </a:t>
          </a:r>
          <a:r>
            <a:rPr lang="tr-TR" dirty="0" err="1"/>
            <a:t>expression</a:t>
          </a:r>
          <a:r>
            <a:rPr lang="tr-TR" dirty="0"/>
            <a:t> </a:t>
          </a:r>
          <a:r>
            <a:rPr lang="tr-TR" dirty="0" err="1"/>
            <a:t>was</a:t>
          </a:r>
          <a:r>
            <a:rPr lang="tr-TR" dirty="0"/>
            <a:t> </a:t>
          </a:r>
          <a:r>
            <a:rPr lang="tr-TR" dirty="0" err="1"/>
            <a:t>found</a:t>
          </a:r>
          <a:r>
            <a:rPr lang="tr-TR" dirty="0"/>
            <a:t> </a:t>
          </a:r>
          <a:r>
            <a:rPr lang="tr-TR" dirty="0" err="1"/>
            <a:t>to</a:t>
          </a:r>
          <a:r>
            <a:rPr lang="tr-TR" dirty="0"/>
            <a:t> be </a:t>
          </a:r>
          <a:r>
            <a:rPr lang="tr-TR" dirty="0" err="1"/>
            <a:t>increased</a:t>
          </a:r>
          <a:r>
            <a:rPr lang="tr-TR" dirty="0"/>
            <a:t> in </a:t>
          </a:r>
          <a:r>
            <a:rPr lang="tr-TR" dirty="0" err="1"/>
            <a:t>both</a:t>
          </a:r>
          <a:r>
            <a:rPr lang="tr-TR" dirty="0"/>
            <a:t> </a:t>
          </a:r>
          <a:r>
            <a:rPr lang="tr-TR" dirty="0" err="1"/>
            <a:t>relapse</a:t>
          </a:r>
          <a:r>
            <a:rPr lang="tr-TR" dirty="0"/>
            <a:t> </a:t>
          </a:r>
          <a:r>
            <a:rPr lang="tr-TR" dirty="0" err="1"/>
            <a:t>and</a:t>
          </a:r>
          <a:r>
            <a:rPr lang="tr-TR" dirty="0"/>
            <a:t> </a:t>
          </a:r>
          <a:r>
            <a:rPr lang="tr-TR" dirty="0" err="1"/>
            <a:t>remission</a:t>
          </a:r>
          <a:r>
            <a:rPr lang="tr-TR" dirty="0"/>
            <a:t> </a:t>
          </a:r>
          <a:r>
            <a:rPr lang="tr-TR" dirty="0" err="1"/>
            <a:t>groups</a:t>
          </a:r>
          <a:r>
            <a:rPr lang="tr-TR" dirty="0"/>
            <a:t>, </a:t>
          </a:r>
          <a:r>
            <a:rPr lang="tr-TR" dirty="0" err="1"/>
            <a:t>although</a:t>
          </a:r>
          <a:r>
            <a:rPr lang="tr-TR" dirty="0"/>
            <a:t> </a:t>
          </a:r>
          <a:r>
            <a:rPr lang="tr-TR" dirty="0" err="1"/>
            <a:t>there</a:t>
          </a:r>
          <a:r>
            <a:rPr lang="tr-TR" dirty="0"/>
            <a:t> </a:t>
          </a:r>
          <a:r>
            <a:rPr lang="tr-TR" dirty="0" err="1"/>
            <a:t>was</a:t>
          </a:r>
          <a:r>
            <a:rPr lang="tr-TR" dirty="0"/>
            <a:t> a </a:t>
          </a:r>
          <a:r>
            <a:rPr lang="tr-TR" dirty="0" err="1"/>
            <a:t>decrease</a:t>
          </a:r>
          <a:r>
            <a:rPr lang="tr-TR" dirty="0"/>
            <a:t> </a:t>
          </a:r>
          <a:r>
            <a:rPr lang="tr-TR" dirty="0" err="1"/>
            <a:t>for</a:t>
          </a:r>
          <a:r>
            <a:rPr lang="tr-TR" dirty="0"/>
            <a:t> IL-1</a:t>
          </a:r>
          <a:r>
            <a:rPr lang="el-GR" dirty="0"/>
            <a:t>β</a:t>
          </a:r>
          <a:r>
            <a:rPr lang="tr-TR" dirty="0"/>
            <a:t> in </a:t>
          </a:r>
          <a:r>
            <a:rPr lang="tr-TR" dirty="0" err="1"/>
            <a:t>relapse</a:t>
          </a:r>
          <a:r>
            <a:rPr lang="tr-TR" dirty="0"/>
            <a:t> </a:t>
          </a:r>
          <a:r>
            <a:rPr lang="tr-TR" dirty="0" err="1"/>
            <a:t>group</a:t>
          </a:r>
          <a:r>
            <a:rPr lang="tr-TR" dirty="0"/>
            <a:t> as </a:t>
          </a:r>
          <a:r>
            <a:rPr lang="tr-TR" dirty="0" err="1"/>
            <a:t>we</a:t>
          </a:r>
          <a:r>
            <a:rPr lang="tr-TR" dirty="0"/>
            <a:t> </a:t>
          </a:r>
          <a:r>
            <a:rPr lang="tr-TR" dirty="0" err="1"/>
            <a:t>don’t</a:t>
          </a:r>
          <a:r>
            <a:rPr lang="tr-TR" dirty="0"/>
            <a:t> </a:t>
          </a:r>
          <a:r>
            <a:rPr lang="tr-TR" dirty="0" err="1"/>
            <a:t>expect</a:t>
          </a:r>
          <a:r>
            <a:rPr lang="tr-TR" dirty="0"/>
            <a:t> </a:t>
          </a:r>
          <a:r>
            <a:rPr lang="tr-TR" dirty="0" err="1"/>
            <a:t>based</a:t>
          </a:r>
          <a:r>
            <a:rPr lang="tr-TR" dirty="0"/>
            <a:t> on </a:t>
          </a:r>
          <a:r>
            <a:rPr lang="tr-TR" dirty="0" err="1"/>
            <a:t>the</a:t>
          </a:r>
          <a:r>
            <a:rPr lang="tr-TR" dirty="0"/>
            <a:t> </a:t>
          </a:r>
          <a:r>
            <a:rPr lang="tr-TR" dirty="0" err="1"/>
            <a:t>literature</a:t>
          </a:r>
          <a:r>
            <a:rPr lang="tr-TR" dirty="0"/>
            <a:t>.</a:t>
          </a:r>
          <a:endParaRPr lang="en-US" dirty="0"/>
        </a:p>
      </dgm:t>
    </dgm:pt>
    <dgm:pt modelId="{B0970FEB-573B-4231-B11B-59A9CCBFD2F2}" type="parTrans" cxnId="{DB7261D2-63C5-466B-AEE2-145203731CA7}">
      <dgm:prSet/>
      <dgm:spPr/>
      <dgm:t>
        <a:bodyPr/>
        <a:lstStyle/>
        <a:p>
          <a:endParaRPr lang="en-US"/>
        </a:p>
      </dgm:t>
    </dgm:pt>
    <dgm:pt modelId="{3C2F27CB-035C-4E8F-9458-C4CA1727E145}" type="sibTrans" cxnId="{DB7261D2-63C5-466B-AEE2-145203731CA7}">
      <dgm:prSet/>
      <dgm:spPr/>
      <dgm:t>
        <a:bodyPr/>
        <a:lstStyle/>
        <a:p>
          <a:endParaRPr lang="en-US"/>
        </a:p>
      </dgm:t>
    </dgm:pt>
    <dgm:pt modelId="{A1F88174-8FCD-8548-9026-412DA8071A9D}" type="pres">
      <dgm:prSet presAssocID="{0573AB41-9866-4E5B-A6CA-9AFFBE47C675}" presName="diagram" presStyleCnt="0">
        <dgm:presLayoutVars>
          <dgm:dir/>
          <dgm:resizeHandles val="exact"/>
        </dgm:presLayoutVars>
      </dgm:prSet>
      <dgm:spPr/>
    </dgm:pt>
    <dgm:pt modelId="{D57CE079-88B1-B345-9278-442A932B0A4E}" type="pres">
      <dgm:prSet presAssocID="{10DB5714-879F-4B03-9381-71769280EB64}" presName="node" presStyleLbl="node1" presStyleIdx="0" presStyleCnt="2">
        <dgm:presLayoutVars>
          <dgm:bulletEnabled val="1"/>
        </dgm:presLayoutVars>
      </dgm:prSet>
      <dgm:spPr/>
    </dgm:pt>
    <dgm:pt modelId="{E54D6B34-B510-A94E-955B-62420F1A03B0}" type="pres">
      <dgm:prSet presAssocID="{3DD2FC10-4A21-460C-BA97-1408E5B04183}" presName="sibTrans" presStyleCnt="0"/>
      <dgm:spPr/>
    </dgm:pt>
    <dgm:pt modelId="{98075A30-B732-D543-A97A-474F05117161}" type="pres">
      <dgm:prSet presAssocID="{35E56682-CD32-4CDA-AAB7-B8DF44C17034}" presName="node" presStyleLbl="node1" presStyleIdx="1" presStyleCnt="2">
        <dgm:presLayoutVars>
          <dgm:bulletEnabled val="1"/>
        </dgm:presLayoutVars>
      </dgm:prSet>
      <dgm:spPr/>
    </dgm:pt>
  </dgm:ptLst>
  <dgm:cxnLst>
    <dgm:cxn modelId="{E9AF9671-75F1-974B-9572-88E9A556979C}" type="presOf" srcId="{35E56682-CD32-4CDA-AAB7-B8DF44C17034}" destId="{98075A30-B732-D543-A97A-474F05117161}" srcOrd="0" destOrd="0" presId="urn:microsoft.com/office/officeart/2005/8/layout/default"/>
    <dgm:cxn modelId="{63EA997C-5958-4CE4-B2E8-BE797AEEE9AE}" srcId="{0573AB41-9866-4E5B-A6CA-9AFFBE47C675}" destId="{10DB5714-879F-4B03-9381-71769280EB64}" srcOrd="0" destOrd="0" parTransId="{8A5D1FAC-4A87-49A7-BCDF-9757F0129A0E}" sibTransId="{3DD2FC10-4A21-460C-BA97-1408E5B04183}"/>
    <dgm:cxn modelId="{24A7AB94-F57B-354E-A784-2617BC941AC8}" type="presOf" srcId="{10DB5714-879F-4B03-9381-71769280EB64}" destId="{D57CE079-88B1-B345-9278-442A932B0A4E}" srcOrd="0" destOrd="0" presId="urn:microsoft.com/office/officeart/2005/8/layout/default"/>
    <dgm:cxn modelId="{DB7261D2-63C5-466B-AEE2-145203731CA7}" srcId="{0573AB41-9866-4E5B-A6CA-9AFFBE47C675}" destId="{35E56682-CD32-4CDA-AAB7-B8DF44C17034}" srcOrd="1" destOrd="0" parTransId="{B0970FEB-573B-4231-B11B-59A9CCBFD2F2}" sibTransId="{3C2F27CB-035C-4E8F-9458-C4CA1727E145}"/>
    <dgm:cxn modelId="{16EBA8E9-8591-E84A-83C0-6127F197225B}" type="presOf" srcId="{0573AB41-9866-4E5B-A6CA-9AFFBE47C675}" destId="{A1F88174-8FCD-8548-9026-412DA8071A9D}" srcOrd="0" destOrd="0" presId="urn:microsoft.com/office/officeart/2005/8/layout/default"/>
    <dgm:cxn modelId="{2E3FD557-69DE-9F48-80EB-748B561BA108}" type="presParOf" srcId="{A1F88174-8FCD-8548-9026-412DA8071A9D}" destId="{D57CE079-88B1-B345-9278-442A932B0A4E}" srcOrd="0" destOrd="0" presId="urn:microsoft.com/office/officeart/2005/8/layout/default"/>
    <dgm:cxn modelId="{5D310837-4C10-B544-B1F1-59A3F5AA760A}" type="presParOf" srcId="{A1F88174-8FCD-8548-9026-412DA8071A9D}" destId="{E54D6B34-B510-A94E-955B-62420F1A03B0}" srcOrd="1" destOrd="0" presId="urn:microsoft.com/office/officeart/2005/8/layout/default"/>
    <dgm:cxn modelId="{9C6D5E24-938E-724B-A47E-5A9142E8FE1C}" type="presParOf" srcId="{A1F88174-8FCD-8548-9026-412DA8071A9D}" destId="{98075A30-B732-D543-A97A-474F05117161}" srcOrd="2"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395D866A-8E4B-4F2B-A2B2-633AA5345911}"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F8A32F62-29AC-435B-8FD1-A198BEF182C4}">
      <dgm:prSet/>
      <dgm:spPr/>
      <dgm:t>
        <a:bodyPr/>
        <a:lstStyle/>
        <a:p>
          <a:r>
            <a:rPr lang="tr-TR" dirty="0" err="1"/>
            <a:t>There</a:t>
          </a:r>
          <a:r>
            <a:rPr lang="tr-TR" dirty="0"/>
            <a:t> </a:t>
          </a:r>
          <a:r>
            <a:rPr lang="tr-TR" dirty="0" err="1"/>
            <a:t>are</a:t>
          </a:r>
          <a:r>
            <a:rPr lang="tr-TR" dirty="0"/>
            <a:t> </a:t>
          </a:r>
          <a:r>
            <a:rPr lang="tr-TR" dirty="0" err="1"/>
            <a:t>also</a:t>
          </a:r>
          <a:r>
            <a:rPr lang="tr-TR" dirty="0"/>
            <a:t> </a:t>
          </a:r>
          <a:r>
            <a:rPr lang="tr-TR" dirty="0" err="1"/>
            <a:t>contraversial</a:t>
          </a:r>
          <a:r>
            <a:rPr lang="tr-TR" dirty="0"/>
            <a:t> </a:t>
          </a:r>
          <a:r>
            <a:rPr lang="tr-TR" dirty="0" err="1"/>
            <a:t>studies</a:t>
          </a:r>
          <a:r>
            <a:rPr lang="tr-TR" dirty="0"/>
            <a:t> in </a:t>
          </a:r>
          <a:r>
            <a:rPr lang="tr-TR" dirty="0" err="1"/>
            <a:t>the</a:t>
          </a:r>
          <a:r>
            <a:rPr lang="tr-TR" dirty="0"/>
            <a:t> </a:t>
          </a:r>
          <a:r>
            <a:rPr lang="tr-TR" dirty="0" err="1"/>
            <a:t>literature.In</a:t>
          </a:r>
          <a:r>
            <a:rPr lang="tr-TR" dirty="0"/>
            <a:t> </a:t>
          </a:r>
          <a:r>
            <a:rPr lang="tr-TR" dirty="0" err="1"/>
            <a:t>the</a:t>
          </a:r>
          <a:r>
            <a:rPr lang="tr-TR" dirty="0"/>
            <a:t> </a:t>
          </a:r>
          <a:r>
            <a:rPr lang="tr-TR" dirty="0" err="1"/>
            <a:t>study</a:t>
          </a:r>
          <a:r>
            <a:rPr lang="tr-TR" dirty="0"/>
            <a:t> </a:t>
          </a:r>
          <a:r>
            <a:rPr lang="tr-TR" dirty="0" err="1"/>
            <a:t>by</a:t>
          </a:r>
          <a:r>
            <a:rPr lang="tr-TR" dirty="0"/>
            <a:t> </a:t>
          </a:r>
          <a:r>
            <a:rPr lang="tr-TR" dirty="0" err="1"/>
            <a:t>Gharagozloo</a:t>
          </a:r>
          <a:r>
            <a:rPr lang="tr-TR" dirty="0"/>
            <a:t> </a:t>
          </a:r>
          <a:r>
            <a:rPr lang="tr-TR" dirty="0" err="1"/>
            <a:t>and</a:t>
          </a:r>
          <a:r>
            <a:rPr lang="tr-TR" dirty="0"/>
            <a:t> </a:t>
          </a:r>
          <a:r>
            <a:rPr lang="tr-TR" dirty="0" err="1"/>
            <a:t>friends</a:t>
          </a:r>
          <a:r>
            <a:rPr lang="tr-TR" dirty="0"/>
            <a:t> </a:t>
          </a:r>
          <a:r>
            <a:rPr lang="tr-TR" dirty="0" err="1"/>
            <a:t>found</a:t>
          </a:r>
          <a:r>
            <a:rPr lang="tr-TR" dirty="0"/>
            <a:t> </a:t>
          </a:r>
          <a:r>
            <a:rPr lang="tr-TR" dirty="0" err="1"/>
            <a:t>that</a:t>
          </a:r>
          <a:r>
            <a:rPr lang="tr-TR" dirty="0"/>
            <a:t> </a:t>
          </a:r>
          <a:r>
            <a:rPr lang="tr-TR" dirty="0" err="1"/>
            <a:t>PBMCs</a:t>
          </a:r>
          <a:r>
            <a:rPr lang="tr-TR" dirty="0"/>
            <a:t> </a:t>
          </a:r>
          <a:r>
            <a:rPr lang="tr-TR" dirty="0" err="1"/>
            <a:t>from</a:t>
          </a:r>
          <a:r>
            <a:rPr lang="tr-TR" dirty="0"/>
            <a:t> </a:t>
          </a:r>
          <a:r>
            <a:rPr lang="tr-TR" dirty="0" err="1"/>
            <a:t>relapsing-remitting</a:t>
          </a:r>
          <a:r>
            <a:rPr lang="tr-TR" dirty="0"/>
            <a:t> MS (RRMS) </a:t>
          </a:r>
          <a:r>
            <a:rPr lang="tr-TR" dirty="0" err="1"/>
            <a:t>patients</a:t>
          </a:r>
          <a:r>
            <a:rPr lang="tr-TR" dirty="0"/>
            <a:t> </a:t>
          </a:r>
          <a:r>
            <a:rPr lang="tr-TR" dirty="0" err="1"/>
            <a:t>express</a:t>
          </a:r>
          <a:r>
            <a:rPr lang="tr-TR" dirty="0"/>
            <a:t> </a:t>
          </a:r>
          <a:r>
            <a:rPr lang="tr-TR" dirty="0" err="1"/>
            <a:t>significantly</a:t>
          </a:r>
          <a:r>
            <a:rPr lang="tr-TR" dirty="0"/>
            <a:t> </a:t>
          </a:r>
          <a:r>
            <a:rPr lang="tr-TR" dirty="0" err="1"/>
            <a:t>higher</a:t>
          </a:r>
          <a:r>
            <a:rPr lang="tr-TR" dirty="0"/>
            <a:t> </a:t>
          </a:r>
          <a:r>
            <a:rPr lang="tr-TR" dirty="0" err="1"/>
            <a:t>levels</a:t>
          </a:r>
          <a:r>
            <a:rPr lang="tr-TR" dirty="0"/>
            <a:t> of NLRX1 </a:t>
          </a:r>
          <a:r>
            <a:rPr lang="tr-TR" dirty="0" err="1"/>
            <a:t>mRNA</a:t>
          </a:r>
          <a:r>
            <a:rPr lang="tr-TR" dirty="0"/>
            <a:t> </a:t>
          </a:r>
          <a:r>
            <a:rPr lang="tr-TR" dirty="0" err="1"/>
            <a:t>than</a:t>
          </a:r>
          <a:r>
            <a:rPr lang="tr-TR" dirty="0"/>
            <a:t> </a:t>
          </a:r>
          <a:r>
            <a:rPr lang="tr-TR" dirty="0" err="1"/>
            <a:t>healthy</a:t>
          </a:r>
          <a:r>
            <a:rPr lang="tr-TR" dirty="0"/>
            <a:t> </a:t>
          </a:r>
          <a:r>
            <a:rPr lang="tr-TR" dirty="0" err="1"/>
            <a:t>controls</a:t>
          </a:r>
          <a:r>
            <a:rPr lang="tr-TR" dirty="0"/>
            <a:t>. </a:t>
          </a:r>
          <a:endParaRPr lang="en-US" dirty="0"/>
        </a:p>
      </dgm:t>
    </dgm:pt>
    <dgm:pt modelId="{E3C739EA-2C45-46A5-96BF-02BFDCA90A21}" type="parTrans" cxnId="{AB45E71C-08D5-44C7-AE9F-E1EB0FBB0015}">
      <dgm:prSet/>
      <dgm:spPr/>
      <dgm:t>
        <a:bodyPr/>
        <a:lstStyle/>
        <a:p>
          <a:endParaRPr lang="en-US"/>
        </a:p>
      </dgm:t>
    </dgm:pt>
    <dgm:pt modelId="{ADA977AB-65EB-4A57-82B2-F5055ED86061}" type="sibTrans" cxnId="{AB45E71C-08D5-44C7-AE9F-E1EB0FBB0015}">
      <dgm:prSet/>
      <dgm:spPr/>
      <dgm:t>
        <a:bodyPr/>
        <a:lstStyle/>
        <a:p>
          <a:endParaRPr lang="en-US"/>
        </a:p>
      </dgm:t>
    </dgm:pt>
    <dgm:pt modelId="{42CA7077-9DFD-40DE-8427-33E8201121FF}">
      <dgm:prSet/>
      <dgm:spPr/>
      <dgm:t>
        <a:bodyPr/>
        <a:lstStyle/>
        <a:p>
          <a:r>
            <a:rPr lang="tr-TR" dirty="0" err="1"/>
            <a:t>In</a:t>
          </a:r>
          <a:r>
            <a:rPr lang="tr-TR" dirty="0"/>
            <a:t> </a:t>
          </a:r>
          <a:r>
            <a:rPr lang="tr-TR" dirty="0" err="1"/>
            <a:t>our</a:t>
          </a:r>
          <a:r>
            <a:rPr lang="tr-TR" dirty="0"/>
            <a:t> </a:t>
          </a:r>
          <a:r>
            <a:rPr lang="tr-TR" dirty="0" err="1"/>
            <a:t>study</a:t>
          </a:r>
          <a:r>
            <a:rPr lang="tr-TR" dirty="0"/>
            <a:t> </a:t>
          </a:r>
          <a:r>
            <a:rPr lang="tr-TR" dirty="0" err="1"/>
            <a:t>relapse</a:t>
          </a:r>
          <a:r>
            <a:rPr lang="tr-TR" dirty="0"/>
            <a:t> </a:t>
          </a:r>
          <a:r>
            <a:rPr lang="tr-TR" dirty="0" err="1"/>
            <a:t>and</a:t>
          </a:r>
          <a:r>
            <a:rPr lang="tr-TR" dirty="0"/>
            <a:t> </a:t>
          </a:r>
          <a:r>
            <a:rPr lang="tr-TR" dirty="0" err="1"/>
            <a:t>remission</a:t>
          </a:r>
          <a:r>
            <a:rPr lang="tr-TR" dirty="0"/>
            <a:t> </a:t>
          </a:r>
          <a:r>
            <a:rPr lang="tr-TR" dirty="0" err="1"/>
            <a:t>group</a:t>
          </a:r>
          <a:r>
            <a:rPr lang="tr-TR" dirty="0"/>
            <a:t> </a:t>
          </a:r>
          <a:r>
            <a:rPr lang="tr-TR" dirty="0" err="1"/>
            <a:t>patiens</a:t>
          </a:r>
          <a:r>
            <a:rPr lang="tr-TR" dirty="0"/>
            <a:t> had </a:t>
          </a:r>
          <a:r>
            <a:rPr lang="tr-TR" dirty="0" err="1"/>
            <a:t>lower</a:t>
          </a:r>
          <a:r>
            <a:rPr lang="tr-TR" dirty="0"/>
            <a:t> </a:t>
          </a:r>
          <a:r>
            <a:rPr lang="tr-TR" dirty="0" err="1"/>
            <a:t>levels</a:t>
          </a:r>
          <a:r>
            <a:rPr lang="tr-TR" dirty="0"/>
            <a:t> of NLRX1 </a:t>
          </a:r>
          <a:r>
            <a:rPr lang="tr-TR" dirty="0" err="1"/>
            <a:t>than</a:t>
          </a:r>
          <a:r>
            <a:rPr lang="tr-TR" dirty="0"/>
            <a:t> </a:t>
          </a:r>
          <a:r>
            <a:rPr lang="tr-TR" dirty="0" err="1"/>
            <a:t>control</a:t>
          </a:r>
          <a:r>
            <a:rPr lang="tr-TR" dirty="0"/>
            <a:t> </a:t>
          </a:r>
          <a:r>
            <a:rPr lang="tr-TR" dirty="0" err="1"/>
            <a:t>group</a:t>
          </a:r>
          <a:r>
            <a:rPr lang="tr-TR" dirty="0"/>
            <a:t> </a:t>
          </a:r>
          <a:r>
            <a:rPr lang="tr-TR" dirty="0" err="1"/>
            <a:t>and</a:t>
          </a:r>
          <a:r>
            <a:rPr lang="tr-TR" dirty="0"/>
            <a:t> </a:t>
          </a:r>
          <a:r>
            <a:rPr lang="en-US" dirty="0"/>
            <a:t>the difference of NLRX1 gene expressions between groups was found to be statistically significant </a:t>
          </a:r>
          <a:r>
            <a:rPr lang="tr-TR" dirty="0" err="1"/>
            <a:t>and</a:t>
          </a:r>
          <a:r>
            <a:rPr lang="tr-TR" dirty="0"/>
            <a:t> </a:t>
          </a:r>
          <a:r>
            <a:rPr lang="tr-TR" dirty="0" err="1"/>
            <a:t>this</a:t>
          </a:r>
          <a:r>
            <a:rPr lang="tr-TR" dirty="0"/>
            <a:t> is </a:t>
          </a:r>
          <a:r>
            <a:rPr lang="tr-TR" dirty="0" err="1"/>
            <a:t>consistent</a:t>
          </a:r>
          <a:r>
            <a:rPr lang="tr-TR" dirty="0"/>
            <a:t> </a:t>
          </a:r>
          <a:r>
            <a:rPr lang="tr-TR" dirty="0" err="1"/>
            <a:t>with</a:t>
          </a:r>
          <a:r>
            <a:rPr lang="tr-TR" dirty="0"/>
            <a:t> </a:t>
          </a:r>
          <a:r>
            <a:rPr lang="tr-TR" dirty="0" err="1"/>
            <a:t>the</a:t>
          </a:r>
          <a:r>
            <a:rPr lang="tr-TR" dirty="0"/>
            <a:t> anti-</a:t>
          </a:r>
          <a:r>
            <a:rPr lang="tr-TR" dirty="0" err="1"/>
            <a:t>inflammatory</a:t>
          </a:r>
          <a:r>
            <a:rPr lang="tr-TR" dirty="0"/>
            <a:t> </a:t>
          </a:r>
          <a:r>
            <a:rPr lang="tr-TR" dirty="0" err="1"/>
            <a:t>nature</a:t>
          </a:r>
          <a:r>
            <a:rPr lang="tr-TR" dirty="0"/>
            <a:t> of NLRX1.</a:t>
          </a:r>
          <a:r>
            <a:rPr lang="en-US" dirty="0"/>
            <a:t>  </a:t>
          </a:r>
        </a:p>
      </dgm:t>
    </dgm:pt>
    <dgm:pt modelId="{A47E4ED2-4504-4AD3-AA95-13BF0CAC68C0}" type="parTrans" cxnId="{F9CC5979-2C46-497B-8C12-14296619E882}">
      <dgm:prSet/>
      <dgm:spPr/>
      <dgm:t>
        <a:bodyPr/>
        <a:lstStyle/>
        <a:p>
          <a:endParaRPr lang="en-US"/>
        </a:p>
      </dgm:t>
    </dgm:pt>
    <dgm:pt modelId="{1894A4F5-A648-429E-83B9-F86409AF8154}" type="sibTrans" cxnId="{F9CC5979-2C46-497B-8C12-14296619E882}">
      <dgm:prSet/>
      <dgm:spPr/>
      <dgm:t>
        <a:bodyPr/>
        <a:lstStyle/>
        <a:p>
          <a:endParaRPr lang="en-US"/>
        </a:p>
      </dgm:t>
    </dgm:pt>
    <dgm:pt modelId="{88A7BA35-39B2-42DF-AD04-48368B91C6DB}">
      <dgm:prSet/>
      <dgm:spPr/>
      <dgm:t>
        <a:bodyPr/>
        <a:lstStyle/>
        <a:p>
          <a:r>
            <a:rPr lang="en-US"/>
            <a:t>The number of studies on this subject in the literature is very few, and further studies should be conducted with more people on this subject and the results should be re-evaluated.</a:t>
          </a:r>
        </a:p>
      </dgm:t>
    </dgm:pt>
    <dgm:pt modelId="{49902E7E-86E1-4EEB-8CDA-E9C177BAB7CA}" type="parTrans" cxnId="{D5798756-F2C1-498C-9D0D-5329F0E078AA}">
      <dgm:prSet/>
      <dgm:spPr/>
      <dgm:t>
        <a:bodyPr/>
        <a:lstStyle/>
        <a:p>
          <a:endParaRPr lang="en-US"/>
        </a:p>
      </dgm:t>
    </dgm:pt>
    <dgm:pt modelId="{73CB1598-A152-4422-90B3-1334E0E95786}" type="sibTrans" cxnId="{D5798756-F2C1-498C-9D0D-5329F0E078AA}">
      <dgm:prSet/>
      <dgm:spPr/>
      <dgm:t>
        <a:bodyPr/>
        <a:lstStyle/>
        <a:p>
          <a:endParaRPr lang="en-US"/>
        </a:p>
      </dgm:t>
    </dgm:pt>
    <dgm:pt modelId="{7A436811-355D-AE45-981D-381F4C8A4EC6}" type="pres">
      <dgm:prSet presAssocID="{395D866A-8E4B-4F2B-A2B2-633AA5345911}" presName="linear" presStyleCnt="0">
        <dgm:presLayoutVars>
          <dgm:animLvl val="lvl"/>
          <dgm:resizeHandles val="exact"/>
        </dgm:presLayoutVars>
      </dgm:prSet>
      <dgm:spPr/>
    </dgm:pt>
    <dgm:pt modelId="{8F85975A-3D62-BD43-B739-6A2ACB4F6DF7}" type="pres">
      <dgm:prSet presAssocID="{F8A32F62-29AC-435B-8FD1-A198BEF182C4}" presName="parentText" presStyleLbl="node1" presStyleIdx="0" presStyleCnt="3" custLinFactY="100605" custLinFactNeighborY="200000">
        <dgm:presLayoutVars>
          <dgm:chMax val="0"/>
          <dgm:bulletEnabled val="1"/>
        </dgm:presLayoutVars>
      </dgm:prSet>
      <dgm:spPr/>
    </dgm:pt>
    <dgm:pt modelId="{63B764A0-06F6-2B45-901E-AD80BD29D903}" type="pres">
      <dgm:prSet presAssocID="{ADA977AB-65EB-4A57-82B2-F5055ED86061}" presName="spacer" presStyleCnt="0"/>
      <dgm:spPr/>
    </dgm:pt>
    <dgm:pt modelId="{1E5625A0-481A-9843-B34E-EF6BB79ADE8F}" type="pres">
      <dgm:prSet presAssocID="{42CA7077-9DFD-40DE-8427-33E8201121FF}" presName="parentText" presStyleLbl="node1" presStyleIdx="1" presStyleCnt="3" custLinFactY="-89098" custLinFactNeighborY="-100000">
        <dgm:presLayoutVars>
          <dgm:chMax val="0"/>
          <dgm:bulletEnabled val="1"/>
        </dgm:presLayoutVars>
      </dgm:prSet>
      <dgm:spPr/>
    </dgm:pt>
    <dgm:pt modelId="{59A62E1C-BE3E-954D-895A-CE82FD1FC690}" type="pres">
      <dgm:prSet presAssocID="{1894A4F5-A648-429E-83B9-F86409AF8154}" presName="spacer" presStyleCnt="0"/>
      <dgm:spPr/>
    </dgm:pt>
    <dgm:pt modelId="{AD9C1F23-D874-BC4A-9280-90BFBB366079}" type="pres">
      <dgm:prSet presAssocID="{88A7BA35-39B2-42DF-AD04-48368B91C6DB}" presName="parentText" presStyleLbl="node1" presStyleIdx="2" presStyleCnt="3">
        <dgm:presLayoutVars>
          <dgm:chMax val="0"/>
          <dgm:bulletEnabled val="1"/>
        </dgm:presLayoutVars>
      </dgm:prSet>
      <dgm:spPr/>
    </dgm:pt>
  </dgm:ptLst>
  <dgm:cxnLst>
    <dgm:cxn modelId="{AB45E71C-08D5-44C7-AE9F-E1EB0FBB0015}" srcId="{395D866A-8E4B-4F2B-A2B2-633AA5345911}" destId="{F8A32F62-29AC-435B-8FD1-A198BEF182C4}" srcOrd="0" destOrd="0" parTransId="{E3C739EA-2C45-46A5-96BF-02BFDCA90A21}" sibTransId="{ADA977AB-65EB-4A57-82B2-F5055ED86061}"/>
    <dgm:cxn modelId="{6F488354-7A88-F049-A19D-5D891896167B}" type="presOf" srcId="{88A7BA35-39B2-42DF-AD04-48368B91C6DB}" destId="{AD9C1F23-D874-BC4A-9280-90BFBB366079}" srcOrd="0" destOrd="0" presId="urn:microsoft.com/office/officeart/2005/8/layout/vList2"/>
    <dgm:cxn modelId="{D5798756-F2C1-498C-9D0D-5329F0E078AA}" srcId="{395D866A-8E4B-4F2B-A2B2-633AA5345911}" destId="{88A7BA35-39B2-42DF-AD04-48368B91C6DB}" srcOrd="2" destOrd="0" parTransId="{49902E7E-86E1-4EEB-8CDA-E9C177BAB7CA}" sibTransId="{73CB1598-A152-4422-90B3-1334E0E95786}"/>
    <dgm:cxn modelId="{D2012763-515F-D448-8D96-C9FA859F8B76}" type="presOf" srcId="{42CA7077-9DFD-40DE-8427-33E8201121FF}" destId="{1E5625A0-481A-9843-B34E-EF6BB79ADE8F}" srcOrd="0" destOrd="0" presId="urn:microsoft.com/office/officeart/2005/8/layout/vList2"/>
    <dgm:cxn modelId="{F9CC5979-2C46-497B-8C12-14296619E882}" srcId="{395D866A-8E4B-4F2B-A2B2-633AA5345911}" destId="{42CA7077-9DFD-40DE-8427-33E8201121FF}" srcOrd="1" destOrd="0" parTransId="{A47E4ED2-4504-4AD3-AA95-13BF0CAC68C0}" sibTransId="{1894A4F5-A648-429E-83B9-F86409AF8154}"/>
    <dgm:cxn modelId="{8DABCE79-7886-2744-984C-23CEB3712E21}" type="presOf" srcId="{F8A32F62-29AC-435B-8FD1-A198BEF182C4}" destId="{8F85975A-3D62-BD43-B739-6A2ACB4F6DF7}" srcOrd="0" destOrd="0" presId="urn:microsoft.com/office/officeart/2005/8/layout/vList2"/>
    <dgm:cxn modelId="{D20993DE-8DF5-3E40-B802-085222E073F6}" type="presOf" srcId="{395D866A-8E4B-4F2B-A2B2-633AA5345911}" destId="{7A436811-355D-AE45-981D-381F4C8A4EC6}" srcOrd="0" destOrd="0" presId="urn:microsoft.com/office/officeart/2005/8/layout/vList2"/>
    <dgm:cxn modelId="{5B46FC87-7AE3-3E47-AF08-7DAC4A5BCA49}" type="presParOf" srcId="{7A436811-355D-AE45-981D-381F4C8A4EC6}" destId="{8F85975A-3D62-BD43-B739-6A2ACB4F6DF7}" srcOrd="0" destOrd="0" presId="urn:microsoft.com/office/officeart/2005/8/layout/vList2"/>
    <dgm:cxn modelId="{1CA4CB10-83F0-0C49-B848-89E408AE4250}" type="presParOf" srcId="{7A436811-355D-AE45-981D-381F4C8A4EC6}" destId="{63B764A0-06F6-2B45-901E-AD80BD29D903}" srcOrd="1" destOrd="0" presId="urn:microsoft.com/office/officeart/2005/8/layout/vList2"/>
    <dgm:cxn modelId="{F6873919-9A75-874D-9410-0B9BE2357EA3}" type="presParOf" srcId="{7A436811-355D-AE45-981D-381F4C8A4EC6}" destId="{1E5625A0-481A-9843-B34E-EF6BB79ADE8F}" srcOrd="2" destOrd="0" presId="urn:microsoft.com/office/officeart/2005/8/layout/vList2"/>
    <dgm:cxn modelId="{A140B183-E5F4-D741-89DA-3D1515098CBF}" type="presParOf" srcId="{7A436811-355D-AE45-981D-381F4C8A4EC6}" destId="{59A62E1C-BE3E-954D-895A-CE82FD1FC690}" srcOrd="3" destOrd="0" presId="urn:microsoft.com/office/officeart/2005/8/layout/vList2"/>
    <dgm:cxn modelId="{E40E26D3-54C9-F443-B386-5A42D99F71F9}" type="presParOf" srcId="{7A436811-355D-AE45-981D-381F4C8A4EC6}" destId="{AD9C1F23-D874-BC4A-9280-90BFBB366079}"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A4636EAB-F9A7-554F-AE1B-C4660492F842}" type="doc">
      <dgm:prSet loTypeId="urn:microsoft.com/office/officeart/2005/8/layout/matrix1" loCatId="relationship" qsTypeId="urn:microsoft.com/office/officeart/2005/8/quickstyle/3d1" qsCatId="3D" csTypeId="urn:microsoft.com/office/officeart/2005/8/colors/colorful5" csCatId="colorful" phldr="1"/>
      <dgm:spPr/>
      <dgm:t>
        <a:bodyPr/>
        <a:lstStyle/>
        <a:p>
          <a:endParaRPr lang="tr-TR"/>
        </a:p>
      </dgm:t>
    </dgm:pt>
    <dgm:pt modelId="{D04249C2-806F-9E49-AF70-F55B2666E555}">
      <dgm:prSet phldrT="[Metin]"/>
      <dgm:spPr/>
      <dgm:t>
        <a:bodyPr/>
        <a:lstStyle/>
        <a:p>
          <a:r>
            <a:rPr lang="tr-TR" dirty="0"/>
            <a:t>COAUTHORS</a:t>
          </a:r>
        </a:p>
      </dgm:t>
    </dgm:pt>
    <dgm:pt modelId="{3CF9A419-DC62-904A-AD45-0C4A91B7CBB9}" type="parTrans" cxnId="{8A9834A3-DD55-EC47-A9B5-D43CA408B555}">
      <dgm:prSet/>
      <dgm:spPr/>
      <dgm:t>
        <a:bodyPr/>
        <a:lstStyle/>
        <a:p>
          <a:endParaRPr lang="tr-TR"/>
        </a:p>
      </dgm:t>
    </dgm:pt>
    <dgm:pt modelId="{24394028-62F9-5944-B210-264F12CFBDEA}" type="sibTrans" cxnId="{8A9834A3-DD55-EC47-A9B5-D43CA408B555}">
      <dgm:prSet/>
      <dgm:spPr/>
      <dgm:t>
        <a:bodyPr/>
        <a:lstStyle/>
        <a:p>
          <a:endParaRPr lang="tr-TR"/>
        </a:p>
      </dgm:t>
    </dgm:pt>
    <dgm:pt modelId="{6E12BF26-755C-F443-B71D-E1CF3C01A8D5}">
      <dgm:prSet phldrT="[Metin]"/>
      <dgm:spPr/>
      <dgm:t>
        <a:bodyPr/>
        <a:lstStyle/>
        <a:p>
          <a:r>
            <a:rPr lang="tr-TR" dirty="0"/>
            <a:t>BİRSEN ELİBOL</a:t>
          </a:r>
        </a:p>
      </dgm:t>
    </dgm:pt>
    <dgm:pt modelId="{0FFB84E8-1E59-1943-9CAA-04ADE21A73C2}" type="parTrans" cxnId="{66A4F845-E244-C642-B875-D8A9DFFD8A69}">
      <dgm:prSet/>
      <dgm:spPr/>
      <dgm:t>
        <a:bodyPr/>
        <a:lstStyle/>
        <a:p>
          <a:endParaRPr lang="tr-TR"/>
        </a:p>
      </dgm:t>
    </dgm:pt>
    <dgm:pt modelId="{41F4914F-D11B-A540-8E42-8BACDE1CE9AE}" type="sibTrans" cxnId="{66A4F845-E244-C642-B875-D8A9DFFD8A69}">
      <dgm:prSet/>
      <dgm:spPr/>
      <dgm:t>
        <a:bodyPr/>
        <a:lstStyle/>
        <a:p>
          <a:endParaRPr lang="tr-TR"/>
        </a:p>
      </dgm:t>
    </dgm:pt>
    <dgm:pt modelId="{58FDE0C9-0A4C-894F-BB61-B336B6738112}">
      <dgm:prSet phldrT="[Metin]"/>
      <dgm:spPr/>
      <dgm:t>
        <a:bodyPr/>
        <a:lstStyle/>
        <a:p>
          <a:r>
            <a:rPr lang="tr-TR" dirty="0"/>
            <a:t>ZEHRA CEMRE KARAKAYALI</a:t>
          </a:r>
        </a:p>
      </dgm:t>
    </dgm:pt>
    <dgm:pt modelId="{807201DC-6B8E-B042-89C7-524249E45AD4}" type="parTrans" cxnId="{0F8291A8-FA45-DA4D-A638-0BB8445F1D2C}">
      <dgm:prSet/>
      <dgm:spPr/>
      <dgm:t>
        <a:bodyPr/>
        <a:lstStyle/>
        <a:p>
          <a:endParaRPr lang="tr-TR"/>
        </a:p>
      </dgm:t>
    </dgm:pt>
    <dgm:pt modelId="{E79271DA-8E73-D141-A20D-376316CD8223}" type="sibTrans" cxnId="{0F8291A8-FA45-DA4D-A638-0BB8445F1D2C}">
      <dgm:prSet/>
      <dgm:spPr/>
      <dgm:t>
        <a:bodyPr/>
        <a:lstStyle/>
        <a:p>
          <a:endParaRPr lang="tr-TR"/>
        </a:p>
      </dgm:t>
    </dgm:pt>
    <dgm:pt modelId="{FE07DB45-B77A-1749-8A25-107397D7C78C}">
      <dgm:prSet phldrT="[Metin]"/>
      <dgm:spPr/>
      <dgm:t>
        <a:bodyPr/>
        <a:lstStyle/>
        <a:p>
          <a:r>
            <a:rPr lang="tr-TR" dirty="0"/>
            <a:t>ŞULE TERZİOĞLU</a:t>
          </a:r>
        </a:p>
      </dgm:t>
    </dgm:pt>
    <dgm:pt modelId="{921DA8F7-F134-7A4A-8FFD-A07EE333A124}" type="parTrans" cxnId="{56FFCA5E-0162-1E46-97D2-2F6D26ADF623}">
      <dgm:prSet/>
      <dgm:spPr/>
      <dgm:t>
        <a:bodyPr/>
        <a:lstStyle/>
        <a:p>
          <a:endParaRPr lang="tr-TR"/>
        </a:p>
      </dgm:t>
    </dgm:pt>
    <dgm:pt modelId="{7C9B015F-916A-7847-8C19-80D5285B47DB}" type="sibTrans" cxnId="{56FFCA5E-0162-1E46-97D2-2F6D26ADF623}">
      <dgm:prSet/>
      <dgm:spPr/>
      <dgm:t>
        <a:bodyPr/>
        <a:lstStyle/>
        <a:p>
          <a:endParaRPr lang="tr-TR"/>
        </a:p>
      </dgm:t>
    </dgm:pt>
    <dgm:pt modelId="{ABE38D60-2F72-9149-AEDD-91F726FF2EBC}">
      <dgm:prSet/>
      <dgm:spPr/>
      <dgm:t>
        <a:bodyPr/>
        <a:lstStyle/>
        <a:p>
          <a:r>
            <a:rPr lang="tr-TR" dirty="0"/>
            <a:t>NUR DAMLA KORKMAZ</a:t>
          </a:r>
          <a:endParaRPr lang="en-US" dirty="0"/>
        </a:p>
      </dgm:t>
    </dgm:pt>
    <dgm:pt modelId="{ACB343E5-5DA6-EF41-A1C6-2C4F90822AD8}" type="parTrans" cxnId="{BC60FA9D-8794-B34F-B429-FB8A80DDCAE9}">
      <dgm:prSet/>
      <dgm:spPr/>
      <dgm:t>
        <a:bodyPr/>
        <a:lstStyle/>
        <a:p>
          <a:endParaRPr lang="tr-TR"/>
        </a:p>
      </dgm:t>
    </dgm:pt>
    <dgm:pt modelId="{556B4743-1CB0-2843-88B3-326B0E62EAEF}" type="sibTrans" cxnId="{BC60FA9D-8794-B34F-B429-FB8A80DDCAE9}">
      <dgm:prSet/>
      <dgm:spPr/>
      <dgm:t>
        <a:bodyPr/>
        <a:lstStyle/>
        <a:p>
          <a:endParaRPr lang="tr-TR"/>
        </a:p>
      </dgm:t>
    </dgm:pt>
    <dgm:pt modelId="{5172BC45-32F7-2D48-BA50-152F05748D89}" type="pres">
      <dgm:prSet presAssocID="{A4636EAB-F9A7-554F-AE1B-C4660492F842}" presName="diagram" presStyleCnt="0">
        <dgm:presLayoutVars>
          <dgm:chMax val="1"/>
          <dgm:dir/>
          <dgm:animLvl val="ctr"/>
          <dgm:resizeHandles val="exact"/>
        </dgm:presLayoutVars>
      </dgm:prSet>
      <dgm:spPr/>
    </dgm:pt>
    <dgm:pt modelId="{6628765E-D66A-084C-AC2B-2C6118498AAF}" type="pres">
      <dgm:prSet presAssocID="{A4636EAB-F9A7-554F-AE1B-C4660492F842}" presName="matrix" presStyleCnt="0"/>
      <dgm:spPr/>
    </dgm:pt>
    <dgm:pt modelId="{098C7679-32C1-634B-B546-38958510D940}" type="pres">
      <dgm:prSet presAssocID="{A4636EAB-F9A7-554F-AE1B-C4660492F842}" presName="tile1" presStyleLbl="node1" presStyleIdx="0" presStyleCnt="4"/>
      <dgm:spPr/>
    </dgm:pt>
    <dgm:pt modelId="{264F2C42-EB8F-8549-94DD-95A47874F0C6}" type="pres">
      <dgm:prSet presAssocID="{A4636EAB-F9A7-554F-AE1B-C4660492F842}" presName="tile1text" presStyleLbl="node1" presStyleIdx="0" presStyleCnt="4">
        <dgm:presLayoutVars>
          <dgm:chMax val="0"/>
          <dgm:chPref val="0"/>
          <dgm:bulletEnabled val="1"/>
        </dgm:presLayoutVars>
      </dgm:prSet>
      <dgm:spPr/>
    </dgm:pt>
    <dgm:pt modelId="{E375A210-F2B1-4541-A92E-0C294D76050E}" type="pres">
      <dgm:prSet presAssocID="{A4636EAB-F9A7-554F-AE1B-C4660492F842}" presName="tile2" presStyleLbl="node1" presStyleIdx="1" presStyleCnt="4"/>
      <dgm:spPr/>
    </dgm:pt>
    <dgm:pt modelId="{819AE69D-7EA6-724A-B1CA-CD6DD7E6EB1D}" type="pres">
      <dgm:prSet presAssocID="{A4636EAB-F9A7-554F-AE1B-C4660492F842}" presName="tile2text" presStyleLbl="node1" presStyleIdx="1" presStyleCnt="4">
        <dgm:presLayoutVars>
          <dgm:chMax val="0"/>
          <dgm:chPref val="0"/>
          <dgm:bulletEnabled val="1"/>
        </dgm:presLayoutVars>
      </dgm:prSet>
      <dgm:spPr/>
    </dgm:pt>
    <dgm:pt modelId="{97FC7B71-DD0A-9E4D-BFC0-77945CEFC044}" type="pres">
      <dgm:prSet presAssocID="{A4636EAB-F9A7-554F-AE1B-C4660492F842}" presName="tile3" presStyleLbl="node1" presStyleIdx="2" presStyleCnt="4"/>
      <dgm:spPr/>
    </dgm:pt>
    <dgm:pt modelId="{77F8594E-9DB0-9447-88ED-F5669BCFE3FD}" type="pres">
      <dgm:prSet presAssocID="{A4636EAB-F9A7-554F-AE1B-C4660492F842}" presName="tile3text" presStyleLbl="node1" presStyleIdx="2" presStyleCnt="4">
        <dgm:presLayoutVars>
          <dgm:chMax val="0"/>
          <dgm:chPref val="0"/>
          <dgm:bulletEnabled val="1"/>
        </dgm:presLayoutVars>
      </dgm:prSet>
      <dgm:spPr/>
    </dgm:pt>
    <dgm:pt modelId="{8DA56E87-89A1-1A41-8635-71C0AA57EEF5}" type="pres">
      <dgm:prSet presAssocID="{A4636EAB-F9A7-554F-AE1B-C4660492F842}" presName="tile4" presStyleLbl="node1" presStyleIdx="3" presStyleCnt="4"/>
      <dgm:spPr/>
    </dgm:pt>
    <dgm:pt modelId="{D52F4F70-770F-6142-A189-67CA6FBD4805}" type="pres">
      <dgm:prSet presAssocID="{A4636EAB-F9A7-554F-AE1B-C4660492F842}" presName="tile4text" presStyleLbl="node1" presStyleIdx="3" presStyleCnt="4">
        <dgm:presLayoutVars>
          <dgm:chMax val="0"/>
          <dgm:chPref val="0"/>
          <dgm:bulletEnabled val="1"/>
        </dgm:presLayoutVars>
      </dgm:prSet>
      <dgm:spPr/>
    </dgm:pt>
    <dgm:pt modelId="{0A4764C6-E668-D140-BF66-74B8AA619437}" type="pres">
      <dgm:prSet presAssocID="{A4636EAB-F9A7-554F-AE1B-C4660492F842}" presName="centerTile" presStyleLbl="fgShp" presStyleIdx="0" presStyleCnt="1">
        <dgm:presLayoutVars>
          <dgm:chMax val="0"/>
          <dgm:chPref val="0"/>
        </dgm:presLayoutVars>
      </dgm:prSet>
      <dgm:spPr/>
    </dgm:pt>
  </dgm:ptLst>
  <dgm:cxnLst>
    <dgm:cxn modelId="{B29EEF04-E6DB-C840-B472-5CAA51329295}" type="presOf" srcId="{D04249C2-806F-9E49-AF70-F55B2666E555}" destId="{0A4764C6-E668-D140-BF66-74B8AA619437}" srcOrd="0" destOrd="0" presId="urn:microsoft.com/office/officeart/2005/8/layout/matrix1"/>
    <dgm:cxn modelId="{F150460D-56F8-5C43-BA9D-176FEB609E8E}" type="presOf" srcId="{58FDE0C9-0A4C-894F-BB61-B336B6738112}" destId="{97FC7B71-DD0A-9E4D-BFC0-77945CEFC044}" srcOrd="0" destOrd="0" presId="urn:microsoft.com/office/officeart/2005/8/layout/matrix1"/>
    <dgm:cxn modelId="{81CCD02D-568F-D84F-88FC-1D0DE303B2DF}" type="presOf" srcId="{58FDE0C9-0A4C-894F-BB61-B336B6738112}" destId="{77F8594E-9DB0-9447-88ED-F5669BCFE3FD}" srcOrd="1" destOrd="0" presId="urn:microsoft.com/office/officeart/2005/8/layout/matrix1"/>
    <dgm:cxn modelId="{380D5933-F512-0347-98A8-65AEE672DA2C}" type="presOf" srcId="{ABE38D60-2F72-9149-AEDD-91F726FF2EBC}" destId="{819AE69D-7EA6-724A-B1CA-CD6DD7E6EB1D}" srcOrd="1" destOrd="0" presId="urn:microsoft.com/office/officeart/2005/8/layout/matrix1"/>
    <dgm:cxn modelId="{66A4F845-E244-C642-B875-D8A9DFFD8A69}" srcId="{D04249C2-806F-9E49-AF70-F55B2666E555}" destId="{6E12BF26-755C-F443-B71D-E1CF3C01A8D5}" srcOrd="0" destOrd="0" parTransId="{0FFB84E8-1E59-1943-9CAA-04ADE21A73C2}" sibTransId="{41F4914F-D11B-A540-8E42-8BACDE1CE9AE}"/>
    <dgm:cxn modelId="{CC6D4F53-154B-3F4F-BB46-9D23769CAD42}" type="presOf" srcId="{ABE38D60-2F72-9149-AEDD-91F726FF2EBC}" destId="{E375A210-F2B1-4541-A92E-0C294D76050E}" srcOrd="0" destOrd="0" presId="urn:microsoft.com/office/officeart/2005/8/layout/matrix1"/>
    <dgm:cxn modelId="{E10B7E53-2F4B-AE4C-B4AC-4B98580EA60E}" type="presOf" srcId="{6E12BF26-755C-F443-B71D-E1CF3C01A8D5}" destId="{098C7679-32C1-634B-B546-38958510D940}" srcOrd="0" destOrd="0" presId="urn:microsoft.com/office/officeart/2005/8/layout/matrix1"/>
    <dgm:cxn modelId="{56FFCA5E-0162-1E46-97D2-2F6D26ADF623}" srcId="{D04249C2-806F-9E49-AF70-F55B2666E555}" destId="{FE07DB45-B77A-1749-8A25-107397D7C78C}" srcOrd="3" destOrd="0" parTransId="{921DA8F7-F134-7A4A-8FFD-A07EE333A124}" sibTransId="{7C9B015F-916A-7847-8C19-80D5285B47DB}"/>
    <dgm:cxn modelId="{4D524C70-F9CA-6E44-BF36-2D0E9FF50873}" type="presOf" srcId="{A4636EAB-F9A7-554F-AE1B-C4660492F842}" destId="{5172BC45-32F7-2D48-BA50-152F05748D89}" srcOrd="0" destOrd="0" presId="urn:microsoft.com/office/officeart/2005/8/layout/matrix1"/>
    <dgm:cxn modelId="{F37EF08C-7D93-A041-87C0-6481D7C01B0A}" type="presOf" srcId="{FE07DB45-B77A-1749-8A25-107397D7C78C}" destId="{D52F4F70-770F-6142-A189-67CA6FBD4805}" srcOrd="1" destOrd="0" presId="urn:microsoft.com/office/officeart/2005/8/layout/matrix1"/>
    <dgm:cxn modelId="{A7795390-D2C6-A040-AB61-29442AD4D176}" type="presOf" srcId="{6E12BF26-755C-F443-B71D-E1CF3C01A8D5}" destId="{264F2C42-EB8F-8549-94DD-95A47874F0C6}" srcOrd="1" destOrd="0" presId="urn:microsoft.com/office/officeart/2005/8/layout/matrix1"/>
    <dgm:cxn modelId="{BC60FA9D-8794-B34F-B429-FB8A80DDCAE9}" srcId="{D04249C2-806F-9E49-AF70-F55B2666E555}" destId="{ABE38D60-2F72-9149-AEDD-91F726FF2EBC}" srcOrd="1" destOrd="0" parTransId="{ACB343E5-5DA6-EF41-A1C6-2C4F90822AD8}" sibTransId="{556B4743-1CB0-2843-88B3-326B0E62EAEF}"/>
    <dgm:cxn modelId="{8A9834A3-DD55-EC47-A9B5-D43CA408B555}" srcId="{A4636EAB-F9A7-554F-AE1B-C4660492F842}" destId="{D04249C2-806F-9E49-AF70-F55B2666E555}" srcOrd="0" destOrd="0" parTransId="{3CF9A419-DC62-904A-AD45-0C4A91B7CBB9}" sibTransId="{24394028-62F9-5944-B210-264F12CFBDEA}"/>
    <dgm:cxn modelId="{0F8291A8-FA45-DA4D-A638-0BB8445F1D2C}" srcId="{D04249C2-806F-9E49-AF70-F55B2666E555}" destId="{58FDE0C9-0A4C-894F-BB61-B336B6738112}" srcOrd="2" destOrd="0" parTransId="{807201DC-6B8E-B042-89C7-524249E45AD4}" sibTransId="{E79271DA-8E73-D141-A20D-376316CD8223}"/>
    <dgm:cxn modelId="{1693C0F0-950D-C14D-9C30-7F2C03D847E1}" type="presOf" srcId="{FE07DB45-B77A-1749-8A25-107397D7C78C}" destId="{8DA56E87-89A1-1A41-8635-71C0AA57EEF5}" srcOrd="0" destOrd="0" presId="urn:microsoft.com/office/officeart/2005/8/layout/matrix1"/>
    <dgm:cxn modelId="{AD9791F2-1C51-4544-A922-5955669255C4}" type="presParOf" srcId="{5172BC45-32F7-2D48-BA50-152F05748D89}" destId="{6628765E-D66A-084C-AC2B-2C6118498AAF}" srcOrd="0" destOrd="0" presId="urn:microsoft.com/office/officeart/2005/8/layout/matrix1"/>
    <dgm:cxn modelId="{22DE9DD8-5479-744F-851F-B46141AE2124}" type="presParOf" srcId="{6628765E-D66A-084C-AC2B-2C6118498AAF}" destId="{098C7679-32C1-634B-B546-38958510D940}" srcOrd="0" destOrd="0" presId="urn:microsoft.com/office/officeart/2005/8/layout/matrix1"/>
    <dgm:cxn modelId="{7B9FC769-57EF-6A48-B73A-E36DF644BA75}" type="presParOf" srcId="{6628765E-D66A-084C-AC2B-2C6118498AAF}" destId="{264F2C42-EB8F-8549-94DD-95A47874F0C6}" srcOrd="1" destOrd="0" presId="urn:microsoft.com/office/officeart/2005/8/layout/matrix1"/>
    <dgm:cxn modelId="{749AE298-995D-8C4F-9D87-39B4C3D17E7D}" type="presParOf" srcId="{6628765E-D66A-084C-AC2B-2C6118498AAF}" destId="{E375A210-F2B1-4541-A92E-0C294D76050E}" srcOrd="2" destOrd="0" presId="urn:microsoft.com/office/officeart/2005/8/layout/matrix1"/>
    <dgm:cxn modelId="{C0096910-6BDF-2C4B-905A-A6627DE39D00}" type="presParOf" srcId="{6628765E-D66A-084C-AC2B-2C6118498AAF}" destId="{819AE69D-7EA6-724A-B1CA-CD6DD7E6EB1D}" srcOrd="3" destOrd="0" presId="urn:microsoft.com/office/officeart/2005/8/layout/matrix1"/>
    <dgm:cxn modelId="{17733AEF-6D37-FC4E-A7A8-84EB603F87E8}" type="presParOf" srcId="{6628765E-D66A-084C-AC2B-2C6118498AAF}" destId="{97FC7B71-DD0A-9E4D-BFC0-77945CEFC044}" srcOrd="4" destOrd="0" presId="urn:microsoft.com/office/officeart/2005/8/layout/matrix1"/>
    <dgm:cxn modelId="{B80BDB98-E1EF-1444-8F61-B9E479877E20}" type="presParOf" srcId="{6628765E-D66A-084C-AC2B-2C6118498AAF}" destId="{77F8594E-9DB0-9447-88ED-F5669BCFE3FD}" srcOrd="5" destOrd="0" presId="urn:microsoft.com/office/officeart/2005/8/layout/matrix1"/>
    <dgm:cxn modelId="{D4330491-59C1-F54A-B777-04A586DF30BA}" type="presParOf" srcId="{6628765E-D66A-084C-AC2B-2C6118498AAF}" destId="{8DA56E87-89A1-1A41-8635-71C0AA57EEF5}" srcOrd="6" destOrd="0" presId="urn:microsoft.com/office/officeart/2005/8/layout/matrix1"/>
    <dgm:cxn modelId="{614C6D7A-387F-6842-9794-9AACFE4E0DEC}" type="presParOf" srcId="{6628765E-D66A-084C-AC2B-2C6118498AAF}" destId="{D52F4F70-770F-6142-A189-67CA6FBD4805}" srcOrd="7" destOrd="0" presId="urn:microsoft.com/office/officeart/2005/8/layout/matrix1"/>
    <dgm:cxn modelId="{1770EADF-2EAB-DF4D-A3F8-0CADD38ED4FD}" type="presParOf" srcId="{5172BC45-32F7-2D48-BA50-152F05748D89}" destId="{0A4764C6-E668-D140-BF66-74B8AA619437}" srcOrd="1" destOrd="0" presId="urn:microsoft.com/office/officeart/2005/8/layout/matrix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B8191F9-0527-FA44-A1EC-9EC62C46E86A}">
      <dsp:nvSpPr>
        <dsp:cNvPr id="0" name=""/>
        <dsp:cNvSpPr/>
      </dsp:nvSpPr>
      <dsp:spPr>
        <a:xfrm>
          <a:off x="0" y="118732"/>
          <a:ext cx="6849472" cy="1739643"/>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tr-TR" sz="2000" kern="1200" dirty="0" err="1"/>
            <a:t>According</a:t>
          </a:r>
          <a:r>
            <a:rPr lang="tr-TR" sz="2000" kern="1200" dirty="0"/>
            <a:t> </a:t>
          </a:r>
          <a:r>
            <a:rPr lang="tr-TR" sz="2000" kern="1200" dirty="0" err="1"/>
            <a:t>to</a:t>
          </a:r>
          <a:r>
            <a:rPr lang="tr-TR" sz="2000" kern="1200" dirty="0"/>
            <a:t> </a:t>
          </a:r>
          <a:r>
            <a:rPr lang="tr-TR" sz="2000" kern="1200" dirty="0" err="1"/>
            <a:t>studies</a:t>
          </a:r>
          <a:r>
            <a:rPr lang="tr-TR" sz="2000" kern="1200" dirty="0"/>
            <a:t>, </a:t>
          </a:r>
          <a:r>
            <a:rPr lang="tr-TR" sz="2000" kern="1200" dirty="0" err="1"/>
            <a:t>different</a:t>
          </a:r>
          <a:r>
            <a:rPr lang="tr-TR" sz="2000" kern="1200" dirty="0"/>
            <a:t> </a:t>
          </a:r>
          <a:r>
            <a:rPr lang="tr-TR" sz="2000" kern="1200" dirty="0" err="1"/>
            <a:t>components</a:t>
          </a:r>
          <a:r>
            <a:rPr lang="tr-TR" sz="2000" kern="1200" dirty="0"/>
            <a:t> of </a:t>
          </a:r>
          <a:r>
            <a:rPr lang="tr-TR" sz="2000" kern="1200" dirty="0" err="1"/>
            <a:t>inflammasomes</a:t>
          </a:r>
          <a:r>
            <a:rPr lang="tr-TR" sz="2000" kern="1200" dirty="0"/>
            <a:t> </a:t>
          </a:r>
          <a:r>
            <a:rPr lang="tr-TR" sz="2000" kern="1200" dirty="0" err="1"/>
            <a:t>and</a:t>
          </a:r>
          <a:r>
            <a:rPr lang="tr-TR" sz="2000" kern="1200" dirty="0"/>
            <a:t> </a:t>
          </a:r>
          <a:r>
            <a:rPr lang="tr-TR" sz="2000" kern="1200" dirty="0" err="1"/>
            <a:t>caspase</a:t>
          </a:r>
          <a:r>
            <a:rPr lang="tr-TR" sz="2000" kern="1200" dirty="0"/>
            <a:t> 1 </a:t>
          </a:r>
          <a:r>
            <a:rPr lang="tr-TR" sz="2000" kern="1200" dirty="0" err="1"/>
            <a:t>are</a:t>
          </a:r>
          <a:r>
            <a:rPr lang="tr-TR" sz="2000" kern="1200" dirty="0"/>
            <a:t> </a:t>
          </a:r>
          <a:r>
            <a:rPr lang="tr-TR" sz="2000" kern="1200" dirty="0" err="1"/>
            <a:t>effective</a:t>
          </a:r>
          <a:r>
            <a:rPr lang="tr-TR" sz="2000" kern="1200" dirty="0"/>
            <a:t> in </a:t>
          </a:r>
          <a:r>
            <a:rPr lang="tr-TR" sz="2000" kern="1200" dirty="0" err="1"/>
            <a:t>the</a:t>
          </a:r>
          <a:r>
            <a:rPr lang="tr-TR" sz="2000" kern="1200" dirty="0"/>
            <a:t> </a:t>
          </a:r>
          <a:r>
            <a:rPr lang="tr-TR" sz="2000" kern="1200" dirty="0" err="1"/>
            <a:t>experimental</a:t>
          </a:r>
          <a:r>
            <a:rPr lang="tr-TR" sz="2000" kern="1200" dirty="0"/>
            <a:t> </a:t>
          </a:r>
          <a:r>
            <a:rPr lang="tr-TR" sz="2000" kern="1200" dirty="0" err="1"/>
            <a:t>animal</a:t>
          </a:r>
          <a:r>
            <a:rPr lang="tr-TR" sz="2000" kern="1200" dirty="0"/>
            <a:t> model of MS </a:t>
          </a:r>
          <a:r>
            <a:rPr lang="tr-TR" sz="2000" kern="1200" dirty="0" err="1"/>
            <a:t>disease</a:t>
          </a:r>
          <a:r>
            <a:rPr lang="tr-TR" sz="2000" kern="1200" dirty="0"/>
            <a:t> (EAE) </a:t>
          </a:r>
          <a:r>
            <a:rPr lang="tr-TR" sz="2000" kern="1200" dirty="0" err="1"/>
            <a:t>and</a:t>
          </a:r>
          <a:r>
            <a:rPr lang="tr-TR" sz="2000" kern="1200" dirty="0"/>
            <a:t> </a:t>
          </a:r>
          <a:r>
            <a:rPr lang="tr-TR" sz="2000" kern="1200" dirty="0" err="1"/>
            <a:t>the</a:t>
          </a:r>
          <a:r>
            <a:rPr lang="tr-TR" sz="2000" kern="1200" dirty="0"/>
            <a:t> </a:t>
          </a:r>
          <a:r>
            <a:rPr lang="tr-TR" sz="2000" kern="1200" dirty="0" err="1"/>
            <a:t>onset</a:t>
          </a:r>
          <a:r>
            <a:rPr lang="tr-TR" sz="2000" kern="1200" dirty="0"/>
            <a:t> </a:t>
          </a:r>
          <a:r>
            <a:rPr lang="tr-TR" sz="2000" kern="1200" dirty="0" err="1"/>
            <a:t>and</a:t>
          </a:r>
          <a:r>
            <a:rPr lang="tr-TR" sz="2000" kern="1200" dirty="0"/>
            <a:t> </a:t>
          </a:r>
          <a:r>
            <a:rPr lang="tr-TR" sz="2000" kern="1200" dirty="0" err="1"/>
            <a:t>development</a:t>
          </a:r>
          <a:r>
            <a:rPr lang="tr-TR" sz="2000" kern="1200" dirty="0"/>
            <a:t> of MS </a:t>
          </a:r>
          <a:r>
            <a:rPr lang="tr-TR" sz="2000" kern="1200" dirty="0" err="1"/>
            <a:t>disease</a:t>
          </a:r>
          <a:r>
            <a:rPr lang="tr-TR" sz="2000" kern="1200" dirty="0"/>
            <a:t>. </a:t>
          </a:r>
          <a:endParaRPr lang="en-US" sz="2000" kern="1200" dirty="0"/>
        </a:p>
      </dsp:txBody>
      <dsp:txXfrm>
        <a:off x="84922" y="203654"/>
        <a:ext cx="6679628" cy="1569799"/>
      </dsp:txXfrm>
    </dsp:sp>
    <dsp:sp modelId="{4850F2B7-CFC6-E446-8DE3-0A87582F3EDF}">
      <dsp:nvSpPr>
        <dsp:cNvPr id="0" name=""/>
        <dsp:cNvSpPr/>
      </dsp:nvSpPr>
      <dsp:spPr>
        <a:xfrm>
          <a:off x="0" y="1915976"/>
          <a:ext cx="6849472" cy="1739643"/>
        </a:xfrm>
        <a:prstGeom prst="roundRect">
          <a:avLst/>
        </a:prstGeom>
        <a:solidFill>
          <a:schemeClr val="accent2">
            <a:hueOff val="-727682"/>
            <a:satOff val="-41964"/>
            <a:lumOff val="431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tr-TR" sz="2000" kern="1200" dirty="0"/>
            <a:t>NLRP3 </a:t>
          </a:r>
          <a:r>
            <a:rPr lang="tr-TR" sz="2000" kern="1200" dirty="0" err="1"/>
            <a:t>inflammasome</a:t>
          </a:r>
          <a:r>
            <a:rPr lang="tr-TR" sz="2000" kern="1200" dirty="0"/>
            <a:t> </a:t>
          </a:r>
          <a:r>
            <a:rPr lang="tr-TR" sz="2000" kern="1200" dirty="0" err="1"/>
            <a:t>and</a:t>
          </a:r>
          <a:r>
            <a:rPr lang="tr-TR" sz="2000" kern="1200" dirty="0"/>
            <a:t> IL-1 beta </a:t>
          </a:r>
          <a:r>
            <a:rPr lang="tr-TR" sz="2000" kern="1200" dirty="0" err="1"/>
            <a:t>have</a:t>
          </a:r>
          <a:r>
            <a:rPr lang="tr-TR" sz="2000" kern="1200" dirty="0"/>
            <a:t> </a:t>
          </a:r>
          <a:r>
            <a:rPr lang="tr-TR" sz="2000" kern="1200" dirty="0" err="1"/>
            <a:t>been</a:t>
          </a:r>
          <a:r>
            <a:rPr lang="tr-TR" sz="2000" kern="1200" dirty="0"/>
            <a:t> </a:t>
          </a:r>
          <a:r>
            <a:rPr lang="tr-TR" sz="2000" kern="1200" dirty="0" err="1"/>
            <a:t>shown</a:t>
          </a:r>
          <a:r>
            <a:rPr lang="tr-TR" sz="2000" kern="1200" dirty="0"/>
            <a:t> </a:t>
          </a:r>
          <a:r>
            <a:rPr lang="tr-TR" sz="2000" kern="1200" dirty="0" err="1"/>
            <a:t>to</a:t>
          </a:r>
          <a:r>
            <a:rPr lang="tr-TR" sz="2000" kern="1200" dirty="0"/>
            <a:t> </a:t>
          </a:r>
          <a:r>
            <a:rPr lang="tr-TR" sz="2000" kern="1200" dirty="0" err="1"/>
            <a:t>play</a:t>
          </a:r>
          <a:r>
            <a:rPr lang="tr-TR" sz="2000" kern="1200" dirty="0"/>
            <a:t> a role in </a:t>
          </a:r>
          <a:r>
            <a:rPr lang="tr-TR" sz="2000" kern="1200" dirty="0" err="1"/>
            <a:t>the</a:t>
          </a:r>
          <a:r>
            <a:rPr lang="tr-TR" sz="2000" kern="1200" dirty="0"/>
            <a:t> </a:t>
          </a:r>
          <a:r>
            <a:rPr lang="tr-TR" sz="2000" kern="1200" dirty="0" err="1"/>
            <a:t>response</a:t>
          </a:r>
          <a:r>
            <a:rPr lang="tr-TR" sz="2000" kern="1200" dirty="0"/>
            <a:t> </a:t>
          </a:r>
          <a:r>
            <a:rPr lang="tr-TR" sz="2000" kern="1200" dirty="0" err="1"/>
            <a:t>to</a:t>
          </a:r>
          <a:r>
            <a:rPr lang="tr-TR" sz="2000" kern="1200" dirty="0"/>
            <a:t> IFN beta </a:t>
          </a:r>
          <a:r>
            <a:rPr lang="tr-TR" sz="2000" kern="1200" dirty="0" err="1"/>
            <a:t>therapy</a:t>
          </a:r>
          <a:r>
            <a:rPr lang="tr-TR" sz="2000" kern="1200" dirty="0"/>
            <a:t> in </a:t>
          </a:r>
          <a:r>
            <a:rPr lang="tr-TR" sz="2000" kern="1200" dirty="0" err="1"/>
            <a:t>patients</a:t>
          </a:r>
          <a:r>
            <a:rPr lang="tr-TR" sz="2000" kern="1200" dirty="0"/>
            <a:t> </a:t>
          </a:r>
          <a:r>
            <a:rPr lang="tr-TR" sz="2000" kern="1200" dirty="0" err="1"/>
            <a:t>with</a:t>
          </a:r>
          <a:r>
            <a:rPr lang="tr-TR" sz="2000" kern="1200" dirty="0"/>
            <a:t> </a:t>
          </a:r>
          <a:r>
            <a:rPr lang="tr-TR" sz="2000" kern="1200" dirty="0" err="1"/>
            <a:t>relapsing</a:t>
          </a:r>
          <a:r>
            <a:rPr lang="tr-TR" sz="2000" kern="1200" dirty="0"/>
            <a:t> </a:t>
          </a:r>
          <a:r>
            <a:rPr lang="tr-TR" sz="2000" kern="1200" dirty="0" err="1"/>
            <a:t>remitting</a:t>
          </a:r>
          <a:r>
            <a:rPr lang="tr-TR" sz="2000" kern="1200" dirty="0"/>
            <a:t> MS. </a:t>
          </a:r>
          <a:endParaRPr lang="en-US" sz="2000" kern="1200" dirty="0"/>
        </a:p>
      </dsp:txBody>
      <dsp:txXfrm>
        <a:off x="84922" y="2000898"/>
        <a:ext cx="6679628" cy="1569799"/>
      </dsp:txXfrm>
    </dsp:sp>
    <dsp:sp modelId="{FD35E53A-1D67-4944-9715-B5BF57355C40}">
      <dsp:nvSpPr>
        <dsp:cNvPr id="0" name=""/>
        <dsp:cNvSpPr/>
      </dsp:nvSpPr>
      <dsp:spPr>
        <a:xfrm>
          <a:off x="0" y="3713219"/>
          <a:ext cx="6849472" cy="1739643"/>
        </a:xfrm>
        <a:prstGeom prst="round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tr-TR" sz="2000" kern="1200"/>
            <a:t>In a study on the severity of MS disease, it was shown that low IL-18 levels and/or NLRC4 levels have positive results for patients, and that the increase in NLRP3 and IL-1 beta production is effective in the transformation of MS disease into more severe forms.(5)</a:t>
          </a:r>
          <a:endParaRPr lang="en-US" sz="2000" kern="1200"/>
        </a:p>
      </dsp:txBody>
      <dsp:txXfrm>
        <a:off x="84922" y="3798141"/>
        <a:ext cx="6679628" cy="156979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D7FD782-396F-440C-B577-CC6333B20AE5}">
      <dsp:nvSpPr>
        <dsp:cNvPr id="0" name=""/>
        <dsp:cNvSpPr/>
      </dsp:nvSpPr>
      <dsp:spPr>
        <a:xfrm>
          <a:off x="0" y="768019"/>
          <a:ext cx="6192319" cy="1417882"/>
        </a:xfrm>
        <a:prstGeom prst="roundRect">
          <a:avLst>
            <a:gd name="adj" fmla="val 10000"/>
          </a:avLst>
        </a:prstGeom>
        <a:solidFill>
          <a:schemeClr val="bg1"/>
        </a:solidFill>
        <a:ln>
          <a:noFill/>
        </a:ln>
        <a:effectLst/>
      </dsp:spPr>
      <dsp:style>
        <a:lnRef idx="0">
          <a:scrgbClr r="0" g="0" b="0"/>
        </a:lnRef>
        <a:fillRef idx="1">
          <a:scrgbClr r="0" g="0" b="0"/>
        </a:fillRef>
        <a:effectRef idx="0">
          <a:scrgbClr r="0" g="0" b="0"/>
        </a:effectRef>
        <a:fontRef idx="minor"/>
      </dsp:style>
    </dsp:sp>
    <dsp:sp modelId="{6C440301-0766-4A14-862C-B80BFEB23BAD}">
      <dsp:nvSpPr>
        <dsp:cNvPr id="0" name=""/>
        <dsp:cNvSpPr/>
      </dsp:nvSpPr>
      <dsp:spPr>
        <a:xfrm>
          <a:off x="428909" y="1087043"/>
          <a:ext cx="779835" cy="77983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B67074D-EC76-4855-BBCE-DB3D964C5828}">
      <dsp:nvSpPr>
        <dsp:cNvPr id="0" name=""/>
        <dsp:cNvSpPr/>
      </dsp:nvSpPr>
      <dsp:spPr>
        <a:xfrm>
          <a:off x="1637654" y="768019"/>
          <a:ext cx="4554664" cy="14178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0059" tIns="150059" rIns="150059" bIns="150059" numCol="1" spcCol="1270" anchor="ctr" anchorCtr="0">
          <a:noAutofit/>
        </a:bodyPr>
        <a:lstStyle/>
        <a:p>
          <a:pPr marL="0" lvl="0" indent="0" algn="l" defTabSz="800100">
            <a:lnSpc>
              <a:spcPct val="100000"/>
            </a:lnSpc>
            <a:spcBef>
              <a:spcPct val="0"/>
            </a:spcBef>
            <a:spcAft>
              <a:spcPct val="35000"/>
            </a:spcAft>
            <a:buNone/>
          </a:pPr>
          <a:r>
            <a:rPr lang="tr-TR" sz="1800" kern="1200" dirty="0" err="1"/>
            <a:t>Contribute</a:t>
          </a:r>
          <a:r>
            <a:rPr lang="tr-TR" sz="1800" kern="1200" dirty="0"/>
            <a:t> </a:t>
          </a:r>
          <a:r>
            <a:rPr lang="tr-TR" sz="1800" kern="1200" dirty="0" err="1"/>
            <a:t>to</a:t>
          </a:r>
          <a:r>
            <a:rPr lang="tr-TR" sz="1800" kern="1200" dirty="0"/>
            <a:t> </a:t>
          </a:r>
          <a:r>
            <a:rPr lang="tr-TR" sz="1800" kern="1200" dirty="0" err="1"/>
            <a:t>explaining</a:t>
          </a:r>
          <a:r>
            <a:rPr lang="tr-TR" sz="1800" kern="1200" dirty="0"/>
            <a:t> </a:t>
          </a:r>
          <a:r>
            <a:rPr lang="tr-TR" sz="1800" kern="1200" dirty="0" err="1"/>
            <a:t>the</a:t>
          </a:r>
          <a:r>
            <a:rPr lang="tr-TR" sz="1800" kern="1200" dirty="0"/>
            <a:t> </a:t>
          </a:r>
          <a:r>
            <a:rPr lang="tr-TR" sz="1800" kern="1200" dirty="0" err="1"/>
            <a:t>importance</a:t>
          </a:r>
          <a:r>
            <a:rPr lang="tr-TR" sz="1800" kern="1200" dirty="0"/>
            <a:t> of </a:t>
          </a:r>
          <a:r>
            <a:rPr lang="tr-TR" sz="1800" kern="1200" dirty="0" err="1"/>
            <a:t>inflammasomes</a:t>
          </a:r>
          <a:r>
            <a:rPr lang="tr-TR" sz="1800" kern="1200" dirty="0"/>
            <a:t> in </a:t>
          </a:r>
          <a:r>
            <a:rPr lang="tr-TR" sz="1800" kern="1200" dirty="0" err="1"/>
            <a:t>the</a:t>
          </a:r>
          <a:r>
            <a:rPr lang="tr-TR" sz="1800" kern="1200" dirty="0"/>
            <a:t> </a:t>
          </a:r>
          <a:r>
            <a:rPr lang="tr-TR" sz="1800" kern="1200" dirty="0" err="1"/>
            <a:t>pathophysiology</a:t>
          </a:r>
          <a:r>
            <a:rPr lang="tr-TR" sz="1800" kern="1200" dirty="0"/>
            <a:t> of MS</a:t>
          </a:r>
          <a:endParaRPr lang="en-US" sz="1800" kern="1200" dirty="0"/>
        </a:p>
      </dsp:txBody>
      <dsp:txXfrm>
        <a:off x="1637654" y="768019"/>
        <a:ext cx="4554664" cy="1417882"/>
      </dsp:txXfrm>
    </dsp:sp>
    <dsp:sp modelId="{3B01AEE0-6C66-40E5-B228-F3E815649D65}">
      <dsp:nvSpPr>
        <dsp:cNvPr id="0" name=""/>
        <dsp:cNvSpPr/>
      </dsp:nvSpPr>
      <dsp:spPr>
        <a:xfrm>
          <a:off x="0" y="2540373"/>
          <a:ext cx="6192319" cy="1417882"/>
        </a:xfrm>
        <a:prstGeom prst="roundRect">
          <a:avLst>
            <a:gd name="adj" fmla="val 10000"/>
          </a:avLst>
        </a:prstGeom>
        <a:solidFill>
          <a:schemeClr val="bg1"/>
        </a:solidFill>
        <a:ln>
          <a:noFill/>
        </a:ln>
        <a:effectLst/>
      </dsp:spPr>
      <dsp:style>
        <a:lnRef idx="0">
          <a:scrgbClr r="0" g="0" b="0"/>
        </a:lnRef>
        <a:fillRef idx="1">
          <a:scrgbClr r="0" g="0" b="0"/>
        </a:fillRef>
        <a:effectRef idx="0">
          <a:scrgbClr r="0" g="0" b="0"/>
        </a:effectRef>
        <a:fontRef idx="minor"/>
      </dsp:style>
    </dsp:sp>
    <dsp:sp modelId="{61682268-803F-4199-969C-3E8AA0648C06}">
      <dsp:nvSpPr>
        <dsp:cNvPr id="0" name=""/>
        <dsp:cNvSpPr/>
      </dsp:nvSpPr>
      <dsp:spPr>
        <a:xfrm>
          <a:off x="428909" y="2859396"/>
          <a:ext cx="779835" cy="77983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6C7ACB9-08F8-4356-9165-F4402B41A669}">
      <dsp:nvSpPr>
        <dsp:cNvPr id="0" name=""/>
        <dsp:cNvSpPr/>
      </dsp:nvSpPr>
      <dsp:spPr>
        <a:xfrm>
          <a:off x="1637654" y="2540373"/>
          <a:ext cx="4554664" cy="1417882"/>
        </a:xfrm>
        <a:prstGeom prst="rect">
          <a:avLst/>
        </a:prstGeom>
        <a:solidFill>
          <a:schemeClr val="bg1"/>
        </a:solidFill>
        <a:ln>
          <a:noFill/>
        </a:ln>
        <a:effectLst/>
      </dsp:spPr>
      <dsp:style>
        <a:lnRef idx="0">
          <a:scrgbClr r="0" g="0" b="0"/>
        </a:lnRef>
        <a:fillRef idx="0">
          <a:scrgbClr r="0" g="0" b="0"/>
        </a:fillRef>
        <a:effectRef idx="0">
          <a:scrgbClr r="0" g="0" b="0"/>
        </a:effectRef>
        <a:fontRef idx="minor"/>
      </dsp:style>
      <dsp:txBody>
        <a:bodyPr spcFirstLastPara="0" vert="horz" wrap="square" lIns="150059" tIns="150059" rIns="150059" bIns="150059" numCol="1" spcCol="1270" anchor="ctr" anchorCtr="0">
          <a:noAutofit/>
        </a:bodyPr>
        <a:lstStyle/>
        <a:p>
          <a:pPr marL="0" lvl="0" indent="0" algn="l" defTabSz="800100">
            <a:lnSpc>
              <a:spcPct val="100000"/>
            </a:lnSpc>
            <a:spcBef>
              <a:spcPct val="0"/>
            </a:spcBef>
            <a:spcAft>
              <a:spcPct val="35000"/>
            </a:spcAft>
            <a:buNone/>
          </a:pPr>
          <a:r>
            <a:rPr lang="tr-TR" sz="1800" kern="1200" dirty="0" err="1"/>
            <a:t>To</a:t>
          </a:r>
          <a:r>
            <a:rPr lang="tr-TR" sz="1800" kern="1200" dirty="0"/>
            <a:t> </a:t>
          </a:r>
          <a:r>
            <a:rPr lang="tr-TR" sz="1800" kern="1200" dirty="0" err="1"/>
            <a:t>find</a:t>
          </a:r>
          <a:r>
            <a:rPr lang="tr-TR" sz="1800" kern="1200" dirty="0"/>
            <a:t> a </a:t>
          </a:r>
          <a:r>
            <a:rPr lang="tr-TR" sz="1800" kern="1200" dirty="0" err="1"/>
            <a:t>biomarker</a:t>
          </a:r>
          <a:r>
            <a:rPr lang="tr-TR" sz="1800" kern="1200" dirty="0"/>
            <a:t> </a:t>
          </a:r>
          <a:r>
            <a:rPr lang="tr-TR" sz="1800" kern="1200" dirty="0" err="1"/>
            <a:t>for</a:t>
          </a:r>
          <a:r>
            <a:rPr lang="tr-TR" sz="1800" kern="1200" dirty="0"/>
            <a:t> </a:t>
          </a:r>
          <a:r>
            <a:rPr lang="tr-TR" sz="1800" kern="1200" dirty="0" err="1"/>
            <a:t>the</a:t>
          </a:r>
          <a:r>
            <a:rPr lang="tr-TR" sz="1800" kern="1200" dirty="0"/>
            <a:t> </a:t>
          </a:r>
          <a:r>
            <a:rPr lang="tr-TR" sz="1800" kern="1200" dirty="0" err="1"/>
            <a:t>diagnosis</a:t>
          </a:r>
          <a:r>
            <a:rPr lang="tr-TR" sz="1800" kern="1200" dirty="0"/>
            <a:t> of MS </a:t>
          </a:r>
          <a:r>
            <a:rPr lang="tr-TR" sz="1800" kern="1200" dirty="0" err="1"/>
            <a:t>and</a:t>
          </a:r>
          <a:r>
            <a:rPr lang="tr-TR" sz="1800" kern="1200" dirty="0"/>
            <a:t> </a:t>
          </a:r>
          <a:r>
            <a:rPr lang="tr-TR" sz="1800" kern="1200" dirty="0" err="1"/>
            <a:t>also</a:t>
          </a:r>
          <a:r>
            <a:rPr lang="tr-TR" sz="1800" kern="1200" dirty="0"/>
            <a:t> </a:t>
          </a:r>
          <a:r>
            <a:rPr lang="tr-TR" sz="1800" kern="1200" dirty="0" err="1"/>
            <a:t>to</a:t>
          </a:r>
          <a:r>
            <a:rPr lang="tr-TR" sz="1800" kern="1200" dirty="0"/>
            <a:t> </a:t>
          </a:r>
          <a:r>
            <a:rPr lang="tr-TR" sz="1800" kern="1200" dirty="0" err="1"/>
            <a:t>find</a:t>
          </a:r>
          <a:r>
            <a:rPr lang="tr-TR" sz="1800" kern="1200" dirty="0"/>
            <a:t> </a:t>
          </a:r>
          <a:r>
            <a:rPr lang="tr-TR" sz="1800" kern="1200" dirty="0" err="1"/>
            <a:t>out</a:t>
          </a:r>
          <a:r>
            <a:rPr lang="tr-TR" sz="1800" kern="1200" dirty="0"/>
            <a:t> </a:t>
          </a:r>
          <a:r>
            <a:rPr lang="tr-TR" sz="1800" kern="1200" dirty="0" err="1"/>
            <a:t>whether</a:t>
          </a:r>
          <a:r>
            <a:rPr lang="tr-TR" sz="1800" kern="1200" dirty="0"/>
            <a:t> </a:t>
          </a:r>
          <a:r>
            <a:rPr lang="tr-TR" sz="1800" kern="1200" dirty="0" err="1"/>
            <a:t>the</a:t>
          </a:r>
          <a:r>
            <a:rPr lang="tr-TR" sz="1800" kern="1200" dirty="0"/>
            <a:t> </a:t>
          </a:r>
          <a:r>
            <a:rPr lang="tr-TR" sz="1800" kern="1200" dirty="0" err="1"/>
            <a:t>patient</a:t>
          </a:r>
          <a:r>
            <a:rPr lang="tr-TR" sz="1800" kern="1200" dirty="0"/>
            <a:t> is in </a:t>
          </a:r>
          <a:r>
            <a:rPr lang="tr-TR" sz="1800" kern="1200" dirty="0" err="1"/>
            <a:t>relapse</a:t>
          </a:r>
          <a:r>
            <a:rPr lang="tr-TR" sz="1800" kern="1200" dirty="0"/>
            <a:t> </a:t>
          </a:r>
          <a:r>
            <a:rPr lang="tr-TR" sz="1800" kern="1200" dirty="0" err="1"/>
            <a:t>or</a:t>
          </a:r>
          <a:r>
            <a:rPr lang="tr-TR" sz="1800" kern="1200" dirty="0"/>
            <a:t> </a:t>
          </a:r>
          <a:r>
            <a:rPr lang="tr-TR" sz="1800" kern="1200" dirty="0" err="1"/>
            <a:t>remitting</a:t>
          </a:r>
          <a:r>
            <a:rPr lang="tr-TR" sz="1800" kern="1200" dirty="0"/>
            <a:t> </a:t>
          </a:r>
          <a:r>
            <a:rPr lang="tr-TR" sz="1800" kern="1200" dirty="0" err="1"/>
            <a:t>period</a:t>
          </a:r>
          <a:r>
            <a:rPr lang="tr-TR" sz="1800" kern="1200" dirty="0"/>
            <a:t> </a:t>
          </a:r>
          <a:r>
            <a:rPr lang="tr-TR" sz="1800" kern="1200" dirty="0" err="1"/>
            <a:t>with</a:t>
          </a:r>
          <a:r>
            <a:rPr lang="tr-TR" sz="1800" kern="1200" dirty="0"/>
            <a:t> </a:t>
          </a:r>
          <a:r>
            <a:rPr lang="tr-TR" sz="1800" kern="1200" dirty="0" err="1"/>
            <a:t>this</a:t>
          </a:r>
          <a:r>
            <a:rPr lang="tr-TR" sz="1800" kern="1200" dirty="0"/>
            <a:t> </a:t>
          </a:r>
          <a:r>
            <a:rPr lang="tr-TR" sz="1800" kern="1200" dirty="0" err="1"/>
            <a:t>biomarker</a:t>
          </a:r>
          <a:endParaRPr lang="en-US" sz="1800" kern="1200" dirty="0"/>
        </a:p>
      </dsp:txBody>
      <dsp:txXfrm>
        <a:off x="1637654" y="2540373"/>
        <a:ext cx="4554664" cy="141788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DAC35C9-7EC1-CA4E-8FCA-CD2370EB51C0}">
      <dsp:nvSpPr>
        <dsp:cNvPr id="0" name=""/>
        <dsp:cNvSpPr/>
      </dsp:nvSpPr>
      <dsp:spPr>
        <a:xfrm>
          <a:off x="0" y="499385"/>
          <a:ext cx="4793407" cy="582153"/>
        </a:xfrm>
        <a:prstGeom prst="rect">
          <a:avLst/>
        </a:prstGeom>
        <a:solidFill>
          <a:schemeClr val="accent1">
            <a:shade val="8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tr-TR" sz="1800" kern="1200" dirty="0"/>
            <a:t>INCLUSION CRITERIA</a:t>
          </a:r>
        </a:p>
      </dsp:txBody>
      <dsp:txXfrm>
        <a:off x="0" y="499385"/>
        <a:ext cx="4793407" cy="582153"/>
      </dsp:txXfrm>
    </dsp:sp>
    <dsp:sp modelId="{598C2531-C48E-1B41-91C7-847C0BDCF94D}">
      <dsp:nvSpPr>
        <dsp:cNvPr id="0" name=""/>
        <dsp:cNvSpPr/>
      </dsp:nvSpPr>
      <dsp:spPr>
        <a:xfrm>
          <a:off x="0" y="1037335"/>
          <a:ext cx="1596241" cy="249703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tr-TR" sz="1400" kern="1200" dirty="0"/>
            <a:t>RELAPSE GROUP :</a:t>
          </a:r>
        </a:p>
        <a:p>
          <a:pPr marL="0" lvl="0" indent="0" algn="ctr" defTabSz="622300">
            <a:lnSpc>
              <a:spcPct val="90000"/>
            </a:lnSpc>
            <a:spcBef>
              <a:spcPct val="0"/>
            </a:spcBef>
            <a:spcAft>
              <a:spcPct val="35000"/>
            </a:spcAft>
            <a:buFont typeface="Arial" panose="020B0604020202020204" pitchFamily="34" charset="0"/>
            <a:buNone/>
          </a:pPr>
          <a:r>
            <a:rPr lang="tr-TR" sz="1400" kern="1200" dirty="0" err="1"/>
            <a:t>Having</a:t>
          </a:r>
          <a:r>
            <a:rPr lang="tr-TR" sz="1400" kern="1200" dirty="0"/>
            <a:t> an </a:t>
          </a:r>
          <a:r>
            <a:rPr lang="tr-TR" sz="1400" kern="1200" dirty="0" err="1"/>
            <a:t>attack</a:t>
          </a:r>
          <a:r>
            <a:rPr lang="tr-TR" sz="1400" kern="1200" dirty="0"/>
            <a:t> in </a:t>
          </a:r>
          <a:r>
            <a:rPr lang="tr-TR" sz="1400" kern="1200" dirty="0" err="1"/>
            <a:t>the</a:t>
          </a:r>
          <a:r>
            <a:rPr lang="tr-TR" sz="1400" kern="1200" dirty="0"/>
            <a:t> </a:t>
          </a:r>
          <a:r>
            <a:rPr lang="tr-TR" sz="1400" kern="1200" dirty="0" err="1"/>
            <a:t>last</a:t>
          </a:r>
          <a:r>
            <a:rPr lang="tr-TR" sz="1400" kern="1200" dirty="0"/>
            <a:t> 30 </a:t>
          </a:r>
          <a:r>
            <a:rPr lang="tr-TR" sz="1400" kern="1200" dirty="0" err="1"/>
            <a:t>days</a:t>
          </a:r>
          <a:r>
            <a:rPr lang="tr-TR" sz="1400" kern="1200" dirty="0"/>
            <a:t>
No </a:t>
          </a:r>
          <a:r>
            <a:rPr lang="tr-TR" sz="1400" kern="1200" dirty="0" err="1"/>
            <a:t>neurodegenerative</a:t>
          </a:r>
          <a:r>
            <a:rPr lang="tr-TR" sz="1400" kern="1200" dirty="0"/>
            <a:t> </a:t>
          </a:r>
          <a:r>
            <a:rPr lang="tr-TR" sz="1400" kern="1200" dirty="0" err="1"/>
            <a:t>disease</a:t>
          </a:r>
          <a:r>
            <a:rPr lang="tr-TR" sz="1400" kern="1200" dirty="0"/>
            <a:t> </a:t>
          </a:r>
          <a:r>
            <a:rPr lang="tr-TR" sz="1400" kern="1200" dirty="0" err="1"/>
            <a:t>other</a:t>
          </a:r>
          <a:r>
            <a:rPr lang="tr-TR" sz="1400" kern="1200" dirty="0"/>
            <a:t> </a:t>
          </a:r>
          <a:r>
            <a:rPr lang="tr-TR" sz="1400" kern="1200" dirty="0" err="1"/>
            <a:t>than</a:t>
          </a:r>
          <a:r>
            <a:rPr lang="tr-TR" sz="1400" kern="1200" dirty="0"/>
            <a:t> MS
No </a:t>
          </a:r>
          <a:r>
            <a:rPr lang="tr-TR" sz="1400" kern="1200" dirty="0" err="1"/>
            <a:t>hypertension</a:t>
          </a:r>
          <a:r>
            <a:rPr lang="tr-TR" sz="1400" kern="1200" dirty="0"/>
            <a:t>
Not </a:t>
          </a:r>
          <a:r>
            <a:rPr lang="tr-TR" sz="1400" kern="1200" dirty="0" err="1"/>
            <a:t>having</a:t>
          </a:r>
          <a:r>
            <a:rPr lang="tr-TR" sz="1400" kern="1200" dirty="0"/>
            <a:t> </a:t>
          </a:r>
          <a:r>
            <a:rPr lang="tr-TR" sz="1400" kern="1200" dirty="0" err="1"/>
            <a:t>diabetes</a:t>
          </a:r>
          <a:r>
            <a:rPr lang="tr-TR" sz="1400" kern="1200" dirty="0"/>
            <a:t>
No </a:t>
          </a:r>
          <a:r>
            <a:rPr lang="tr-TR" sz="1400" kern="1200" dirty="0" err="1"/>
            <a:t>active</a:t>
          </a:r>
          <a:r>
            <a:rPr lang="tr-TR" sz="1400" kern="1200" dirty="0"/>
            <a:t> </a:t>
          </a:r>
          <a:r>
            <a:rPr lang="tr-TR" sz="1400" kern="1200" dirty="0" err="1"/>
            <a:t>infection</a:t>
          </a:r>
          <a:endParaRPr lang="tr-TR" sz="1400" kern="1200" dirty="0"/>
        </a:p>
      </dsp:txBody>
      <dsp:txXfrm>
        <a:off x="0" y="1037335"/>
        <a:ext cx="1596241" cy="2497032"/>
      </dsp:txXfrm>
    </dsp:sp>
    <dsp:sp modelId="{94EF06B0-740A-6542-B4D3-BE0BE634968E}">
      <dsp:nvSpPr>
        <dsp:cNvPr id="0" name=""/>
        <dsp:cNvSpPr/>
      </dsp:nvSpPr>
      <dsp:spPr>
        <a:xfrm>
          <a:off x="1598582" y="1037335"/>
          <a:ext cx="1596241" cy="249703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tr-TR" sz="1400" kern="1200" dirty="0"/>
            <a:t>REMITTING GROUP :</a:t>
          </a:r>
        </a:p>
        <a:p>
          <a:pPr marL="0" lvl="0" indent="0" algn="ctr" defTabSz="622300">
            <a:lnSpc>
              <a:spcPct val="90000"/>
            </a:lnSpc>
            <a:spcBef>
              <a:spcPct val="0"/>
            </a:spcBef>
            <a:spcAft>
              <a:spcPct val="35000"/>
            </a:spcAft>
            <a:buNone/>
          </a:pPr>
          <a:r>
            <a:rPr lang="tr-TR" sz="1400" kern="1200" dirty="0"/>
            <a:t>No </a:t>
          </a:r>
          <a:r>
            <a:rPr lang="tr-TR" sz="1400" kern="1200" dirty="0" err="1"/>
            <a:t>clinical</a:t>
          </a:r>
          <a:r>
            <a:rPr lang="tr-TR" sz="1400" kern="1200" dirty="0"/>
            <a:t> </a:t>
          </a:r>
          <a:r>
            <a:rPr lang="tr-TR" sz="1400" kern="1200" dirty="0" err="1"/>
            <a:t>attack</a:t>
          </a:r>
          <a:r>
            <a:rPr lang="tr-TR" sz="1400" kern="1200" dirty="0"/>
            <a:t> in </a:t>
          </a:r>
          <a:r>
            <a:rPr lang="tr-TR" sz="1400" kern="1200" dirty="0" err="1"/>
            <a:t>the</a:t>
          </a:r>
          <a:r>
            <a:rPr lang="tr-TR" sz="1400" kern="1200" dirty="0"/>
            <a:t> </a:t>
          </a:r>
          <a:r>
            <a:rPr lang="tr-TR" sz="1400" kern="1200" dirty="0" err="1"/>
            <a:t>last</a:t>
          </a:r>
          <a:r>
            <a:rPr lang="tr-TR" sz="1400" kern="1200" dirty="0"/>
            <a:t> 3 </a:t>
          </a:r>
          <a:r>
            <a:rPr lang="tr-TR" sz="1400" kern="1200" dirty="0" err="1"/>
            <a:t>months</a:t>
          </a:r>
          <a:r>
            <a:rPr lang="tr-TR" sz="1400" kern="1200" dirty="0"/>
            <a:t>
No </a:t>
          </a:r>
          <a:r>
            <a:rPr lang="tr-TR" sz="1400" kern="1200" dirty="0" err="1"/>
            <a:t>neurodegenerative</a:t>
          </a:r>
          <a:r>
            <a:rPr lang="tr-TR" sz="1400" kern="1200" dirty="0"/>
            <a:t> </a:t>
          </a:r>
          <a:r>
            <a:rPr lang="tr-TR" sz="1400" kern="1200" dirty="0" err="1"/>
            <a:t>disease</a:t>
          </a:r>
          <a:r>
            <a:rPr lang="tr-TR" sz="1400" kern="1200" dirty="0"/>
            <a:t> </a:t>
          </a:r>
          <a:r>
            <a:rPr lang="tr-TR" sz="1400" kern="1200" dirty="0" err="1"/>
            <a:t>other</a:t>
          </a:r>
          <a:r>
            <a:rPr lang="tr-TR" sz="1400" kern="1200" dirty="0"/>
            <a:t> </a:t>
          </a:r>
          <a:r>
            <a:rPr lang="tr-TR" sz="1400" kern="1200" dirty="0" err="1"/>
            <a:t>than</a:t>
          </a:r>
          <a:r>
            <a:rPr lang="tr-TR" sz="1400" kern="1200" dirty="0"/>
            <a:t> MS
No </a:t>
          </a:r>
          <a:r>
            <a:rPr lang="tr-TR" sz="1400" kern="1200" dirty="0" err="1"/>
            <a:t>hypertension</a:t>
          </a:r>
          <a:r>
            <a:rPr lang="tr-TR" sz="1400" kern="1200" dirty="0"/>
            <a:t>
Not </a:t>
          </a:r>
          <a:r>
            <a:rPr lang="tr-TR" sz="1400" kern="1200" dirty="0" err="1"/>
            <a:t>having</a:t>
          </a:r>
          <a:r>
            <a:rPr lang="tr-TR" sz="1400" kern="1200" dirty="0"/>
            <a:t> </a:t>
          </a:r>
          <a:r>
            <a:rPr lang="tr-TR" sz="1400" kern="1200" dirty="0" err="1"/>
            <a:t>diabetes</a:t>
          </a:r>
          <a:r>
            <a:rPr lang="tr-TR" sz="1400" kern="1200" dirty="0"/>
            <a:t>
No </a:t>
          </a:r>
          <a:r>
            <a:rPr lang="tr-TR" sz="1400" kern="1200" dirty="0" err="1"/>
            <a:t>active</a:t>
          </a:r>
          <a:r>
            <a:rPr lang="tr-TR" sz="1400" kern="1200" dirty="0"/>
            <a:t> </a:t>
          </a:r>
          <a:r>
            <a:rPr lang="tr-TR" sz="1400" kern="1200" dirty="0" err="1"/>
            <a:t>infection</a:t>
          </a:r>
          <a:endParaRPr lang="tr-TR" sz="1400" kern="1200" dirty="0"/>
        </a:p>
      </dsp:txBody>
      <dsp:txXfrm>
        <a:off x="1598582" y="1037335"/>
        <a:ext cx="1596241" cy="2497032"/>
      </dsp:txXfrm>
    </dsp:sp>
    <dsp:sp modelId="{DB537EFB-88E9-FB43-8375-F6AE3AB73C2B}">
      <dsp:nvSpPr>
        <dsp:cNvPr id="0" name=""/>
        <dsp:cNvSpPr/>
      </dsp:nvSpPr>
      <dsp:spPr>
        <a:xfrm>
          <a:off x="3194824" y="1037335"/>
          <a:ext cx="1596241" cy="249703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tr-TR" sz="1400" kern="1200" dirty="0"/>
            <a:t>CONTROL GROUP :</a:t>
          </a:r>
        </a:p>
        <a:p>
          <a:pPr marL="0" lvl="0" indent="0" algn="ctr" defTabSz="622300">
            <a:lnSpc>
              <a:spcPct val="90000"/>
            </a:lnSpc>
            <a:spcBef>
              <a:spcPct val="0"/>
            </a:spcBef>
            <a:spcAft>
              <a:spcPct val="35000"/>
            </a:spcAft>
            <a:buNone/>
          </a:pPr>
          <a:r>
            <a:rPr lang="tr-TR" sz="1400" kern="1200" dirty="0"/>
            <a:t>No </a:t>
          </a:r>
          <a:r>
            <a:rPr lang="tr-TR" sz="1400" kern="1200" dirty="0" err="1"/>
            <a:t>neurodegenerative</a:t>
          </a:r>
          <a:r>
            <a:rPr lang="tr-TR" sz="1400" kern="1200" dirty="0"/>
            <a:t> </a:t>
          </a:r>
          <a:r>
            <a:rPr lang="tr-TR" sz="1400" kern="1200" dirty="0" err="1"/>
            <a:t>disease</a:t>
          </a:r>
          <a:r>
            <a:rPr lang="tr-TR" sz="1400" kern="1200" dirty="0"/>
            <a:t>
No </a:t>
          </a:r>
          <a:r>
            <a:rPr lang="tr-TR" sz="1400" kern="1200" dirty="0" err="1"/>
            <a:t>hypertension</a:t>
          </a:r>
          <a:r>
            <a:rPr lang="tr-TR" sz="1400" kern="1200" dirty="0"/>
            <a:t>
Not </a:t>
          </a:r>
          <a:r>
            <a:rPr lang="tr-TR" sz="1400" kern="1200" dirty="0" err="1"/>
            <a:t>having</a:t>
          </a:r>
          <a:r>
            <a:rPr lang="tr-TR" sz="1400" kern="1200" dirty="0"/>
            <a:t> </a:t>
          </a:r>
          <a:r>
            <a:rPr lang="tr-TR" sz="1400" kern="1200" dirty="0" err="1"/>
            <a:t>diabetes</a:t>
          </a:r>
          <a:r>
            <a:rPr lang="tr-TR" sz="1400" kern="1200" dirty="0"/>
            <a:t>
No </a:t>
          </a:r>
          <a:r>
            <a:rPr lang="tr-TR" sz="1400" kern="1200" dirty="0" err="1"/>
            <a:t>active</a:t>
          </a:r>
          <a:r>
            <a:rPr lang="tr-TR" sz="1400" kern="1200" dirty="0"/>
            <a:t> </a:t>
          </a:r>
          <a:r>
            <a:rPr lang="tr-TR" sz="1400" kern="1200" dirty="0" err="1"/>
            <a:t>infection</a:t>
          </a:r>
          <a:endParaRPr lang="tr-TR" sz="1400" kern="1200" dirty="0"/>
        </a:p>
      </dsp:txBody>
      <dsp:txXfrm>
        <a:off x="3194824" y="1037335"/>
        <a:ext cx="1596241" cy="2497032"/>
      </dsp:txXfrm>
    </dsp:sp>
    <dsp:sp modelId="{BFFDBA29-33C7-904D-A299-B0C79D54DEA5}">
      <dsp:nvSpPr>
        <dsp:cNvPr id="0" name=""/>
        <dsp:cNvSpPr/>
      </dsp:nvSpPr>
      <dsp:spPr>
        <a:xfrm>
          <a:off x="0" y="3462012"/>
          <a:ext cx="4793407" cy="277448"/>
        </a:xfrm>
        <a:prstGeom prst="rect">
          <a:avLst/>
        </a:prstGeom>
        <a:solidFill>
          <a:schemeClr val="accent1">
            <a:shade val="8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01B8A60-552F-254D-A4F1-7D7C8F2CFF14}">
      <dsp:nvSpPr>
        <dsp:cNvPr id="0" name=""/>
        <dsp:cNvSpPr/>
      </dsp:nvSpPr>
      <dsp:spPr>
        <a:xfrm>
          <a:off x="1589587" y="0"/>
          <a:ext cx="6962140" cy="4351338"/>
        </a:xfrm>
        <a:prstGeom prst="swooshArrow">
          <a:avLst>
            <a:gd name="adj1" fmla="val 25000"/>
            <a:gd name="adj2" fmla="val 25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FE07858-2B90-D444-8B41-1D01B71644FA}">
      <dsp:nvSpPr>
        <dsp:cNvPr id="0" name=""/>
        <dsp:cNvSpPr/>
      </dsp:nvSpPr>
      <dsp:spPr>
        <a:xfrm>
          <a:off x="2462500" y="3235654"/>
          <a:ext cx="160129" cy="160129"/>
        </a:xfrm>
        <a:prstGeom prst="ellipse">
          <a:avLst/>
        </a:prstGeom>
        <a:solidFill>
          <a:schemeClr val="accent1">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A59CD7D-B4FD-3142-8CB3-37E2280C9381}">
      <dsp:nvSpPr>
        <dsp:cNvPr id="0" name=""/>
        <dsp:cNvSpPr/>
      </dsp:nvSpPr>
      <dsp:spPr>
        <a:xfrm>
          <a:off x="2542565" y="3315719"/>
          <a:ext cx="1190526" cy="10356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4849" tIns="0" rIns="0" bIns="0" numCol="1" spcCol="1270" anchor="t" anchorCtr="0">
          <a:noAutofit/>
        </a:bodyPr>
        <a:lstStyle/>
        <a:p>
          <a:pPr marL="0" lvl="0" indent="0" algn="l" defTabSz="800100">
            <a:lnSpc>
              <a:spcPct val="90000"/>
            </a:lnSpc>
            <a:spcBef>
              <a:spcPct val="0"/>
            </a:spcBef>
            <a:spcAft>
              <a:spcPct val="35000"/>
            </a:spcAft>
            <a:buNone/>
          </a:pPr>
          <a:r>
            <a:rPr lang="tr-TR" sz="1800" b="0" kern="1200" cap="none" spc="0">
              <a:ln w="0"/>
              <a:solidFill>
                <a:srgbClr val="002060"/>
              </a:solidFill>
              <a:effectLst>
                <a:outerShdw blurRad="38100" dist="25400" dir="5400000" algn="ctr" rotWithShape="0">
                  <a:srgbClr val="6E747A">
                    <a:alpha val="43000"/>
                  </a:srgbClr>
                </a:outerShdw>
              </a:effectLst>
            </a:rPr>
            <a:t>PBMC ISOLATION</a:t>
          </a:r>
        </a:p>
      </dsp:txBody>
      <dsp:txXfrm>
        <a:off x="2542565" y="3315719"/>
        <a:ext cx="1190526" cy="1035618"/>
      </dsp:txXfrm>
    </dsp:sp>
    <dsp:sp modelId="{DCA570D9-CDB5-3F47-99DD-782F254750A9}">
      <dsp:nvSpPr>
        <dsp:cNvPr id="0" name=""/>
        <dsp:cNvSpPr/>
      </dsp:nvSpPr>
      <dsp:spPr>
        <a:xfrm>
          <a:off x="3593848" y="2223533"/>
          <a:ext cx="278485" cy="278485"/>
        </a:xfrm>
        <a:prstGeom prst="ellipse">
          <a:avLst/>
        </a:prstGeom>
        <a:solidFill>
          <a:schemeClr val="accent1">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1A37CDF-71FE-7048-BD5D-F69108DE08BE}">
      <dsp:nvSpPr>
        <dsp:cNvPr id="0" name=""/>
        <dsp:cNvSpPr/>
      </dsp:nvSpPr>
      <dsp:spPr>
        <a:xfrm>
          <a:off x="3733091" y="2362776"/>
          <a:ext cx="1462049" cy="19885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7564" tIns="0" rIns="0" bIns="0" numCol="1" spcCol="1270" anchor="t" anchorCtr="0">
          <a:noAutofit/>
        </a:bodyPr>
        <a:lstStyle/>
        <a:p>
          <a:pPr marL="0" lvl="0" indent="0" algn="l" defTabSz="800100">
            <a:lnSpc>
              <a:spcPct val="90000"/>
            </a:lnSpc>
            <a:spcBef>
              <a:spcPct val="0"/>
            </a:spcBef>
            <a:spcAft>
              <a:spcPct val="35000"/>
            </a:spcAft>
            <a:buNone/>
          </a:pPr>
          <a:r>
            <a:rPr lang="tr-TR" sz="1800" b="0" kern="1200" cap="none" spc="0" dirty="0">
              <a:ln w="0"/>
              <a:solidFill>
                <a:srgbClr val="002060"/>
              </a:solidFill>
              <a:effectLst>
                <a:outerShdw blurRad="38100" dist="25400" dir="5400000" algn="ctr" rotWithShape="0">
                  <a:srgbClr val="6E747A">
                    <a:alpha val="43000"/>
                  </a:srgbClr>
                </a:outerShdw>
              </a:effectLst>
            </a:rPr>
            <a:t>RNA ISOLATION</a:t>
          </a:r>
        </a:p>
      </dsp:txBody>
      <dsp:txXfrm>
        <a:off x="3733091" y="2362776"/>
        <a:ext cx="1462049" cy="1988561"/>
      </dsp:txXfrm>
    </dsp:sp>
    <dsp:sp modelId="{AEBD9511-7917-F148-93F6-863D8FFB1AFA}">
      <dsp:nvSpPr>
        <dsp:cNvPr id="0" name=""/>
        <dsp:cNvSpPr/>
      </dsp:nvSpPr>
      <dsp:spPr>
        <a:xfrm>
          <a:off x="5038492" y="1477714"/>
          <a:ext cx="368993" cy="368993"/>
        </a:xfrm>
        <a:prstGeom prst="ellipse">
          <a:avLst/>
        </a:prstGeom>
        <a:solidFill>
          <a:schemeClr val="accent1">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546D7DA-AF8A-994D-83CD-28F02EEF33D3}">
      <dsp:nvSpPr>
        <dsp:cNvPr id="0" name=""/>
        <dsp:cNvSpPr/>
      </dsp:nvSpPr>
      <dsp:spPr>
        <a:xfrm>
          <a:off x="5222989" y="1662211"/>
          <a:ext cx="1462049" cy="26891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5522" tIns="0" rIns="0" bIns="0" numCol="1" spcCol="1270" anchor="t" anchorCtr="0">
          <a:noAutofit/>
        </a:bodyPr>
        <a:lstStyle/>
        <a:p>
          <a:pPr marL="0" lvl="0" indent="0" algn="l" defTabSz="800100">
            <a:lnSpc>
              <a:spcPct val="90000"/>
            </a:lnSpc>
            <a:spcBef>
              <a:spcPct val="0"/>
            </a:spcBef>
            <a:spcAft>
              <a:spcPct val="35000"/>
            </a:spcAft>
            <a:buNone/>
          </a:pPr>
          <a:r>
            <a:rPr lang="tr-TR" sz="1800" b="0" kern="1200" cap="none" spc="0" dirty="0" err="1">
              <a:ln w="0"/>
              <a:solidFill>
                <a:srgbClr val="002060"/>
              </a:solidFill>
              <a:effectLst>
                <a:outerShdw blurRad="38100" dist="25400" dir="5400000" algn="ctr" rotWithShape="0">
                  <a:srgbClr val="6E747A">
                    <a:alpha val="43000"/>
                  </a:srgbClr>
                </a:outerShdw>
              </a:effectLst>
            </a:rPr>
            <a:t>cDNA</a:t>
          </a:r>
          <a:r>
            <a:rPr lang="tr-TR" sz="1800" b="0" kern="1200" cap="none" spc="0" dirty="0">
              <a:ln w="0"/>
              <a:solidFill>
                <a:srgbClr val="002060"/>
              </a:solidFill>
              <a:effectLst>
                <a:outerShdw blurRad="38100" dist="25400" dir="5400000" algn="ctr" rotWithShape="0">
                  <a:srgbClr val="6E747A">
                    <a:alpha val="43000"/>
                  </a:srgbClr>
                </a:outerShdw>
              </a:effectLst>
            </a:rPr>
            <a:t> CONVERSION</a:t>
          </a:r>
        </a:p>
      </dsp:txBody>
      <dsp:txXfrm>
        <a:off x="5222989" y="1662211"/>
        <a:ext cx="1462049" cy="2689126"/>
      </dsp:txXfrm>
    </dsp:sp>
    <dsp:sp modelId="{DFB611CD-EE13-5C4B-8703-EFC5B95F2862}">
      <dsp:nvSpPr>
        <dsp:cNvPr id="0" name=""/>
        <dsp:cNvSpPr/>
      </dsp:nvSpPr>
      <dsp:spPr>
        <a:xfrm>
          <a:off x="6611936" y="984272"/>
          <a:ext cx="494311" cy="494311"/>
        </a:xfrm>
        <a:prstGeom prst="ellipse">
          <a:avLst/>
        </a:prstGeom>
        <a:solidFill>
          <a:schemeClr val="accent1">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D3F21DD-55CB-F148-B915-D7630ED1B2D9}">
      <dsp:nvSpPr>
        <dsp:cNvPr id="0" name=""/>
        <dsp:cNvSpPr/>
      </dsp:nvSpPr>
      <dsp:spPr>
        <a:xfrm>
          <a:off x="6859092" y="1231428"/>
          <a:ext cx="1462049" cy="31199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1926" tIns="0" rIns="0" bIns="0" numCol="1" spcCol="1270" anchor="t" anchorCtr="0">
          <a:noAutofit/>
        </a:bodyPr>
        <a:lstStyle/>
        <a:p>
          <a:pPr marL="0" lvl="0" indent="0" algn="l" defTabSz="800100">
            <a:lnSpc>
              <a:spcPct val="90000"/>
            </a:lnSpc>
            <a:spcBef>
              <a:spcPct val="0"/>
            </a:spcBef>
            <a:spcAft>
              <a:spcPct val="35000"/>
            </a:spcAft>
            <a:buNone/>
          </a:pPr>
          <a:r>
            <a:rPr lang="tr-TR" sz="1800" b="0" kern="1200" cap="none" spc="0" dirty="0">
              <a:ln w="0"/>
              <a:solidFill>
                <a:srgbClr val="002060"/>
              </a:solidFill>
              <a:effectLst>
                <a:outerShdw blurRad="38100" dist="25400" dir="5400000" algn="ctr" rotWithShape="0">
                  <a:srgbClr val="6E747A">
                    <a:alpha val="43000"/>
                  </a:srgbClr>
                </a:outerShdw>
              </a:effectLst>
            </a:rPr>
            <a:t>RT- </a:t>
          </a:r>
          <a:r>
            <a:rPr lang="tr-TR" sz="1800" b="0" kern="1200" cap="none" spc="0" dirty="0" err="1">
              <a:ln w="0"/>
              <a:solidFill>
                <a:srgbClr val="002060"/>
              </a:solidFill>
              <a:effectLst>
                <a:outerShdw blurRad="38100" dist="25400" dir="5400000" algn="ctr" rotWithShape="0">
                  <a:srgbClr val="6E747A">
                    <a:alpha val="43000"/>
                  </a:srgbClr>
                </a:outerShdw>
              </a:effectLst>
            </a:rPr>
            <a:t>qPCR</a:t>
          </a:r>
          <a:endParaRPr lang="tr-TR" sz="1800" b="0" kern="1200" cap="none" spc="0" dirty="0">
            <a:ln w="0"/>
            <a:solidFill>
              <a:srgbClr val="002060"/>
            </a:solidFill>
            <a:effectLst>
              <a:outerShdw blurRad="38100" dist="25400" dir="5400000" algn="ctr" rotWithShape="0">
                <a:srgbClr val="6E747A">
                  <a:alpha val="43000"/>
                </a:srgbClr>
              </a:outerShdw>
            </a:effectLst>
          </a:endParaRPr>
        </a:p>
      </dsp:txBody>
      <dsp:txXfrm>
        <a:off x="6859092" y="1231428"/>
        <a:ext cx="1462049" cy="311990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57CE079-88B1-B345-9278-442A932B0A4E}">
      <dsp:nvSpPr>
        <dsp:cNvPr id="0" name=""/>
        <dsp:cNvSpPr/>
      </dsp:nvSpPr>
      <dsp:spPr>
        <a:xfrm>
          <a:off x="1333" y="283965"/>
          <a:ext cx="5202457" cy="3121474"/>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tr-TR" sz="2900" kern="1200" dirty="0"/>
            <a:t>A </a:t>
          </a:r>
          <a:r>
            <a:rPr lang="tr-TR" sz="2900" kern="1200" dirty="0" err="1"/>
            <a:t>study</a:t>
          </a:r>
          <a:r>
            <a:rPr lang="tr-TR" sz="2900" kern="1200" dirty="0"/>
            <a:t> </a:t>
          </a:r>
          <a:r>
            <a:rPr lang="tr-TR" sz="2900" kern="1200" dirty="0" err="1"/>
            <a:t>by</a:t>
          </a:r>
          <a:r>
            <a:rPr lang="tr-TR" sz="2900" kern="1200" dirty="0"/>
            <a:t> </a:t>
          </a:r>
          <a:r>
            <a:rPr lang="tr-TR" sz="2900" kern="1200" dirty="0" err="1"/>
            <a:t>Noroozi</a:t>
          </a:r>
          <a:r>
            <a:rPr lang="tr-TR" sz="2900" kern="1200" dirty="0"/>
            <a:t> </a:t>
          </a:r>
          <a:r>
            <a:rPr lang="tr-TR" sz="2900" kern="1200" dirty="0" err="1"/>
            <a:t>and</a:t>
          </a:r>
          <a:r>
            <a:rPr lang="tr-TR" sz="2900" kern="1200" dirty="0"/>
            <a:t> </a:t>
          </a:r>
          <a:r>
            <a:rPr lang="tr-TR" sz="2900" kern="1200" dirty="0" err="1"/>
            <a:t>colleagues</a:t>
          </a:r>
          <a:r>
            <a:rPr lang="tr-TR" sz="2900" kern="1200" dirty="0"/>
            <a:t> </a:t>
          </a:r>
          <a:r>
            <a:rPr lang="tr-TR" sz="2900" kern="1200" dirty="0" err="1"/>
            <a:t>revealed</a:t>
          </a:r>
          <a:r>
            <a:rPr lang="tr-TR" sz="2900" kern="1200" dirty="0"/>
            <a:t> </a:t>
          </a:r>
          <a:r>
            <a:rPr lang="tr-TR" sz="2900" kern="1200" dirty="0" err="1"/>
            <a:t>that</a:t>
          </a:r>
          <a:r>
            <a:rPr lang="tr-TR" sz="2900" kern="1200" dirty="0"/>
            <a:t>, IFN-</a:t>
          </a:r>
          <a:r>
            <a:rPr lang="el-GR" sz="2900" kern="1200" dirty="0"/>
            <a:t>β 1</a:t>
          </a:r>
          <a:r>
            <a:rPr lang="tr-TR" sz="2900" kern="1200" dirty="0"/>
            <a:t>a </a:t>
          </a:r>
          <a:r>
            <a:rPr lang="tr-TR" sz="2900" kern="1200" dirty="0" err="1"/>
            <a:t>decreases</a:t>
          </a:r>
          <a:r>
            <a:rPr lang="tr-TR" sz="2900" kern="1200" dirty="0"/>
            <a:t> </a:t>
          </a:r>
          <a:r>
            <a:rPr lang="tr-TR" sz="2900" kern="1200" dirty="0" err="1"/>
            <a:t>inflammation</a:t>
          </a:r>
          <a:r>
            <a:rPr lang="tr-TR" sz="2900" kern="1200" dirty="0"/>
            <a:t> </a:t>
          </a:r>
          <a:r>
            <a:rPr lang="tr-TR" sz="2900" kern="1200" dirty="0" err="1"/>
            <a:t>via</a:t>
          </a:r>
          <a:r>
            <a:rPr lang="tr-TR" sz="2900" kern="1200" dirty="0"/>
            <a:t> NLRP3, NLRC4, </a:t>
          </a:r>
          <a:r>
            <a:rPr lang="tr-TR" sz="2900" kern="1200" dirty="0" err="1"/>
            <a:t>and</a:t>
          </a:r>
          <a:r>
            <a:rPr lang="tr-TR" sz="2900" kern="1200" dirty="0"/>
            <a:t> AIM2 </a:t>
          </a:r>
          <a:r>
            <a:rPr lang="tr-TR" sz="2900" kern="1200" dirty="0" err="1"/>
            <a:t>expressions</a:t>
          </a:r>
          <a:r>
            <a:rPr lang="tr-TR" sz="2900" kern="1200" dirty="0"/>
            <a:t>, </a:t>
          </a:r>
          <a:r>
            <a:rPr lang="tr-TR" sz="2900" kern="1200" dirty="0" err="1"/>
            <a:t>which</a:t>
          </a:r>
          <a:r>
            <a:rPr lang="tr-TR" sz="2900" kern="1200" dirty="0"/>
            <a:t> can </a:t>
          </a:r>
          <a:r>
            <a:rPr lang="tr-TR" sz="2900" kern="1200" dirty="0" err="1"/>
            <a:t>lead</a:t>
          </a:r>
          <a:r>
            <a:rPr lang="tr-TR" sz="2900" kern="1200" dirty="0"/>
            <a:t> </a:t>
          </a:r>
          <a:r>
            <a:rPr lang="tr-TR" sz="2900" kern="1200" dirty="0" err="1"/>
            <a:t>to</a:t>
          </a:r>
          <a:r>
            <a:rPr lang="tr-TR" sz="2900" kern="1200" dirty="0"/>
            <a:t> </a:t>
          </a:r>
          <a:r>
            <a:rPr lang="tr-TR" sz="2900" kern="1200" dirty="0" err="1"/>
            <a:t>decreased</a:t>
          </a:r>
          <a:r>
            <a:rPr lang="tr-TR" sz="2900" kern="1200" dirty="0"/>
            <a:t> </a:t>
          </a:r>
          <a:r>
            <a:rPr lang="tr-TR" sz="2900" kern="1200" dirty="0" err="1"/>
            <a:t>cleavage</a:t>
          </a:r>
          <a:r>
            <a:rPr lang="tr-TR" sz="2900" kern="1200" dirty="0"/>
            <a:t> of IL-1</a:t>
          </a:r>
          <a:r>
            <a:rPr lang="el-GR" sz="2900" kern="1200" dirty="0"/>
            <a:t>β </a:t>
          </a:r>
          <a:r>
            <a:rPr lang="tr-TR" sz="2900" kern="1200" dirty="0" err="1"/>
            <a:t>and</a:t>
          </a:r>
          <a:r>
            <a:rPr lang="tr-TR" sz="2900" kern="1200" dirty="0"/>
            <a:t> IL-18.</a:t>
          </a:r>
          <a:endParaRPr lang="en-US" sz="2900" kern="1200" dirty="0"/>
        </a:p>
      </dsp:txBody>
      <dsp:txXfrm>
        <a:off x="1333" y="283965"/>
        <a:ext cx="5202457" cy="3121474"/>
      </dsp:txXfrm>
    </dsp:sp>
    <dsp:sp modelId="{98075A30-B732-D543-A97A-474F05117161}">
      <dsp:nvSpPr>
        <dsp:cNvPr id="0" name=""/>
        <dsp:cNvSpPr/>
      </dsp:nvSpPr>
      <dsp:spPr>
        <a:xfrm>
          <a:off x="5724037" y="283965"/>
          <a:ext cx="5202457" cy="3121474"/>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tr-TR" sz="2900" kern="1200" dirty="0" err="1"/>
            <a:t>In</a:t>
          </a:r>
          <a:r>
            <a:rPr lang="tr-TR" sz="2900" kern="1200" dirty="0"/>
            <a:t> </a:t>
          </a:r>
          <a:r>
            <a:rPr lang="tr-TR" sz="2900" kern="1200" dirty="0" err="1"/>
            <a:t>our</a:t>
          </a:r>
          <a:r>
            <a:rPr lang="tr-TR" sz="2900" kern="1200" dirty="0"/>
            <a:t> </a:t>
          </a:r>
          <a:r>
            <a:rPr lang="tr-TR" sz="2900" kern="1200" dirty="0" err="1"/>
            <a:t>study</a:t>
          </a:r>
          <a:r>
            <a:rPr lang="tr-TR" sz="2900" kern="1200" dirty="0"/>
            <a:t> NLRP3 gene </a:t>
          </a:r>
          <a:r>
            <a:rPr lang="tr-TR" sz="2900" kern="1200" dirty="0" err="1"/>
            <a:t>expression</a:t>
          </a:r>
          <a:r>
            <a:rPr lang="tr-TR" sz="2900" kern="1200" dirty="0"/>
            <a:t> </a:t>
          </a:r>
          <a:r>
            <a:rPr lang="tr-TR" sz="2900" kern="1200" dirty="0" err="1"/>
            <a:t>was</a:t>
          </a:r>
          <a:r>
            <a:rPr lang="tr-TR" sz="2900" kern="1200" dirty="0"/>
            <a:t> </a:t>
          </a:r>
          <a:r>
            <a:rPr lang="tr-TR" sz="2900" kern="1200" dirty="0" err="1"/>
            <a:t>found</a:t>
          </a:r>
          <a:r>
            <a:rPr lang="tr-TR" sz="2900" kern="1200" dirty="0"/>
            <a:t> </a:t>
          </a:r>
          <a:r>
            <a:rPr lang="tr-TR" sz="2900" kern="1200" dirty="0" err="1"/>
            <a:t>to</a:t>
          </a:r>
          <a:r>
            <a:rPr lang="tr-TR" sz="2900" kern="1200" dirty="0"/>
            <a:t> be </a:t>
          </a:r>
          <a:r>
            <a:rPr lang="tr-TR" sz="2900" kern="1200" dirty="0" err="1"/>
            <a:t>increased</a:t>
          </a:r>
          <a:r>
            <a:rPr lang="tr-TR" sz="2900" kern="1200" dirty="0"/>
            <a:t> in </a:t>
          </a:r>
          <a:r>
            <a:rPr lang="tr-TR" sz="2900" kern="1200" dirty="0" err="1"/>
            <a:t>both</a:t>
          </a:r>
          <a:r>
            <a:rPr lang="tr-TR" sz="2900" kern="1200" dirty="0"/>
            <a:t> </a:t>
          </a:r>
          <a:r>
            <a:rPr lang="tr-TR" sz="2900" kern="1200" dirty="0" err="1"/>
            <a:t>relapse</a:t>
          </a:r>
          <a:r>
            <a:rPr lang="tr-TR" sz="2900" kern="1200" dirty="0"/>
            <a:t> </a:t>
          </a:r>
          <a:r>
            <a:rPr lang="tr-TR" sz="2900" kern="1200" dirty="0" err="1"/>
            <a:t>and</a:t>
          </a:r>
          <a:r>
            <a:rPr lang="tr-TR" sz="2900" kern="1200" dirty="0"/>
            <a:t> </a:t>
          </a:r>
          <a:r>
            <a:rPr lang="tr-TR" sz="2900" kern="1200" dirty="0" err="1"/>
            <a:t>remission</a:t>
          </a:r>
          <a:r>
            <a:rPr lang="tr-TR" sz="2900" kern="1200" dirty="0"/>
            <a:t> </a:t>
          </a:r>
          <a:r>
            <a:rPr lang="tr-TR" sz="2900" kern="1200" dirty="0" err="1"/>
            <a:t>groups</a:t>
          </a:r>
          <a:r>
            <a:rPr lang="tr-TR" sz="2900" kern="1200" dirty="0"/>
            <a:t>, </a:t>
          </a:r>
          <a:r>
            <a:rPr lang="tr-TR" sz="2900" kern="1200" dirty="0" err="1"/>
            <a:t>although</a:t>
          </a:r>
          <a:r>
            <a:rPr lang="tr-TR" sz="2900" kern="1200" dirty="0"/>
            <a:t> </a:t>
          </a:r>
          <a:r>
            <a:rPr lang="tr-TR" sz="2900" kern="1200" dirty="0" err="1"/>
            <a:t>there</a:t>
          </a:r>
          <a:r>
            <a:rPr lang="tr-TR" sz="2900" kern="1200" dirty="0"/>
            <a:t> </a:t>
          </a:r>
          <a:r>
            <a:rPr lang="tr-TR" sz="2900" kern="1200" dirty="0" err="1"/>
            <a:t>was</a:t>
          </a:r>
          <a:r>
            <a:rPr lang="tr-TR" sz="2900" kern="1200" dirty="0"/>
            <a:t> a </a:t>
          </a:r>
          <a:r>
            <a:rPr lang="tr-TR" sz="2900" kern="1200" dirty="0" err="1"/>
            <a:t>decrease</a:t>
          </a:r>
          <a:r>
            <a:rPr lang="tr-TR" sz="2900" kern="1200" dirty="0"/>
            <a:t> </a:t>
          </a:r>
          <a:r>
            <a:rPr lang="tr-TR" sz="2900" kern="1200" dirty="0" err="1"/>
            <a:t>for</a:t>
          </a:r>
          <a:r>
            <a:rPr lang="tr-TR" sz="2900" kern="1200" dirty="0"/>
            <a:t> IL-1</a:t>
          </a:r>
          <a:r>
            <a:rPr lang="el-GR" sz="2900" kern="1200" dirty="0"/>
            <a:t>β</a:t>
          </a:r>
          <a:r>
            <a:rPr lang="tr-TR" sz="2900" kern="1200" dirty="0"/>
            <a:t> in </a:t>
          </a:r>
          <a:r>
            <a:rPr lang="tr-TR" sz="2900" kern="1200" dirty="0" err="1"/>
            <a:t>relapse</a:t>
          </a:r>
          <a:r>
            <a:rPr lang="tr-TR" sz="2900" kern="1200" dirty="0"/>
            <a:t> </a:t>
          </a:r>
          <a:r>
            <a:rPr lang="tr-TR" sz="2900" kern="1200" dirty="0" err="1"/>
            <a:t>group</a:t>
          </a:r>
          <a:r>
            <a:rPr lang="tr-TR" sz="2900" kern="1200" dirty="0"/>
            <a:t> as </a:t>
          </a:r>
          <a:r>
            <a:rPr lang="tr-TR" sz="2900" kern="1200" dirty="0" err="1"/>
            <a:t>we</a:t>
          </a:r>
          <a:r>
            <a:rPr lang="tr-TR" sz="2900" kern="1200" dirty="0"/>
            <a:t> </a:t>
          </a:r>
          <a:r>
            <a:rPr lang="tr-TR" sz="2900" kern="1200" dirty="0" err="1"/>
            <a:t>don’t</a:t>
          </a:r>
          <a:r>
            <a:rPr lang="tr-TR" sz="2900" kern="1200" dirty="0"/>
            <a:t> </a:t>
          </a:r>
          <a:r>
            <a:rPr lang="tr-TR" sz="2900" kern="1200" dirty="0" err="1"/>
            <a:t>expect</a:t>
          </a:r>
          <a:r>
            <a:rPr lang="tr-TR" sz="2900" kern="1200" dirty="0"/>
            <a:t> </a:t>
          </a:r>
          <a:r>
            <a:rPr lang="tr-TR" sz="2900" kern="1200" dirty="0" err="1"/>
            <a:t>based</a:t>
          </a:r>
          <a:r>
            <a:rPr lang="tr-TR" sz="2900" kern="1200" dirty="0"/>
            <a:t> on </a:t>
          </a:r>
          <a:r>
            <a:rPr lang="tr-TR" sz="2900" kern="1200" dirty="0" err="1"/>
            <a:t>the</a:t>
          </a:r>
          <a:r>
            <a:rPr lang="tr-TR" sz="2900" kern="1200" dirty="0"/>
            <a:t> </a:t>
          </a:r>
          <a:r>
            <a:rPr lang="tr-TR" sz="2900" kern="1200" dirty="0" err="1"/>
            <a:t>literature</a:t>
          </a:r>
          <a:r>
            <a:rPr lang="tr-TR" sz="2900" kern="1200" dirty="0"/>
            <a:t>.</a:t>
          </a:r>
          <a:endParaRPr lang="en-US" sz="2900" kern="1200" dirty="0"/>
        </a:p>
      </dsp:txBody>
      <dsp:txXfrm>
        <a:off x="5724037" y="283965"/>
        <a:ext cx="5202457" cy="3121474"/>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F85975A-3D62-BD43-B739-6A2ACB4F6DF7}">
      <dsp:nvSpPr>
        <dsp:cNvPr id="0" name=""/>
        <dsp:cNvSpPr/>
      </dsp:nvSpPr>
      <dsp:spPr>
        <a:xfrm>
          <a:off x="0" y="1356032"/>
          <a:ext cx="9724031" cy="10998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tr-TR" sz="2000" kern="1200" dirty="0" err="1"/>
            <a:t>There</a:t>
          </a:r>
          <a:r>
            <a:rPr lang="tr-TR" sz="2000" kern="1200" dirty="0"/>
            <a:t> </a:t>
          </a:r>
          <a:r>
            <a:rPr lang="tr-TR" sz="2000" kern="1200" dirty="0" err="1"/>
            <a:t>are</a:t>
          </a:r>
          <a:r>
            <a:rPr lang="tr-TR" sz="2000" kern="1200" dirty="0"/>
            <a:t> </a:t>
          </a:r>
          <a:r>
            <a:rPr lang="tr-TR" sz="2000" kern="1200" dirty="0" err="1"/>
            <a:t>also</a:t>
          </a:r>
          <a:r>
            <a:rPr lang="tr-TR" sz="2000" kern="1200" dirty="0"/>
            <a:t> </a:t>
          </a:r>
          <a:r>
            <a:rPr lang="tr-TR" sz="2000" kern="1200" dirty="0" err="1"/>
            <a:t>contraversial</a:t>
          </a:r>
          <a:r>
            <a:rPr lang="tr-TR" sz="2000" kern="1200" dirty="0"/>
            <a:t> </a:t>
          </a:r>
          <a:r>
            <a:rPr lang="tr-TR" sz="2000" kern="1200" dirty="0" err="1"/>
            <a:t>studies</a:t>
          </a:r>
          <a:r>
            <a:rPr lang="tr-TR" sz="2000" kern="1200" dirty="0"/>
            <a:t> in </a:t>
          </a:r>
          <a:r>
            <a:rPr lang="tr-TR" sz="2000" kern="1200" dirty="0" err="1"/>
            <a:t>the</a:t>
          </a:r>
          <a:r>
            <a:rPr lang="tr-TR" sz="2000" kern="1200" dirty="0"/>
            <a:t> </a:t>
          </a:r>
          <a:r>
            <a:rPr lang="tr-TR" sz="2000" kern="1200" dirty="0" err="1"/>
            <a:t>literature.In</a:t>
          </a:r>
          <a:r>
            <a:rPr lang="tr-TR" sz="2000" kern="1200" dirty="0"/>
            <a:t> </a:t>
          </a:r>
          <a:r>
            <a:rPr lang="tr-TR" sz="2000" kern="1200" dirty="0" err="1"/>
            <a:t>the</a:t>
          </a:r>
          <a:r>
            <a:rPr lang="tr-TR" sz="2000" kern="1200" dirty="0"/>
            <a:t> </a:t>
          </a:r>
          <a:r>
            <a:rPr lang="tr-TR" sz="2000" kern="1200" dirty="0" err="1"/>
            <a:t>study</a:t>
          </a:r>
          <a:r>
            <a:rPr lang="tr-TR" sz="2000" kern="1200" dirty="0"/>
            <a:t> </a:t>
          </a:r>
          <a:r>
            <a:rPr lang="tr-TR" sz="2000" kern="1200" dirty="0" err="1"/>
            <a:t>by</a:t>
          </a:r>
          <a:r>
            <a:rPr lang="tr-TR" sz="2000" kern="1200" dirty="0"/>
            <a:t> </a:t>
          </a:r>
          <a:r>
            <a:rPr lang="tr-TR" sz="2000" kern="1200" dirty="0" err="1"/>
            <a:t>Gharagozloo</a:t>
          </a:r>
          <a:r>
            <a:rPr lang="tr-TR" sz="2000" kern="1200" dirty="0"/>
            <a:t> </a:t>
          </a:r>
          <a:r>
            <a:rPr lang="tr-TR" sz="2000" kern="1200" dirty="0" err="1"/>
            <a:t>and</a:t>
          </a:r>
          <a:r>
            <a:rPr lang="tr-TR" sz="2000" kern="1200" dirty="0"/>
            <a:t> </a:t>
          </a:r>
          <a:r>
            <a:rPr lang="tr-TR" sz="2000" kern="1200" dirty="0" err="1"/>
            <a:t>friends</a:t>
          </a:r>
          <a:r>
            <a:rPr lang="tr-TR" sz="2000" kern="1200" dirty="0"/>
            <a:t> </a:t>
          </a:r>
          <a:r>
            <a:rPr lang="tr-TR" sz="2000" kern="1200" dirty="0" err="1"/>
            <a:t>found</a:t>
          </a:r>
          <a:r>
            <a:rPr lang="tr-TR" sz="2000" kern="1200" dirty="0"/>
            <a:t> </a:t>
          </a:r>
          <a:r>
            <a:rPr lang="tr-TR" sz="2000" kern="1200" dirty="0" err="1"/>
            <a:t>that</a:t>
          </a:r>
          <a:r>
            <a:rPr lang="tr-TR" sz="2000" kern="1200" dirty="0"/>
            <a:t> </a:t>
          </a:r>
          <a:r>
            <a:rPr lang="tr-TR" sz="2000" kern="1200" dirty="0" err="1"/>
            <a:t>PBMCs</a:t>
          </a:r>
          <a:r>
            <a:rPr lang="tr-TR" sz="2000" kern="1200" dirty="0"/>
            <a:t> </a:t>
          </a:r>
          <a:r>
            <a:rPr lang="tr-TR" sz="2000" kern="1200" dirty="0" err="1"/>
            <a:t>from</a:t>
          </a:r>
          <a:r>
            <a:rPr lang="tr-TR" sz="2000" kern="1200" dirty="0"/>
            <a:t> </a:t>
          </a:r>
          <a:r>
            <a:rPr lang="tr-TR" sz="2000" kern="1200" dirty="0" err="1"/>
            <a:t>relapsing-remitting</a:t>
          </a:r>
          <a:r>
            <a:rPr lang="tr-TR" sz="2000" kern="1200" dirty="0"/>
            <a:t> MS (RRMS) </a:t>
          </a:r>
          <a:r>
            <a:rPr lang="tr-TR" sz="2000" kern="1200" dirty="0" err="1"/>
            <a:t>patients</a:t>
          </a:r>
          <a:r>
            <a:rPr lang="tr-TR" sz="2000" kern="1200" dirty="0"/>
            <a:t> </a:t>
          </a:r>
          <a:r>
            <a:rPr lang="tr-TR" sz="2000" kern="1200" dirty="0" err="1"/>
            <a:t>express</a:t>
          </a:r>
          <a:r>
            <a:rPr lang="tr-TR" sz="2000" kern="1200" dirty="0"/>
            <a:t> </a:t>
          </a:r>
          <a:r>
            <a:rPr lang="tr-TR" sz="2000" kern="1200" dirty="0" err="1"/>
            <a:t>significantly</a:t>
          </a:r>
          <a:r>
            <a:rPr lang="tr-TR" sz="2000" kern="1200" dirty="0"/>
            <a:t> </a:t>
          </a:r>
          <a:r>
            <a:rPr lang="tr-TR" sz="2000" kern="1200" dirty="0" err="1"/>
            <a:t>higher</a:t>
          </a:r>
          <a:r>
            <a:rPr lang="tr-TR" sz="2000" kern="1200" dirty="0"/>
            <a:t> </a:t>
          </a:r>
          <a:r>
            <a:rPr lang="tr-TR" sz="2000" kern="1200" dirty="0" err="1"/>
            <a:t>levels</a:t>
          </a:r>
          <a:r>
            <a:rPr lang="tr-TR" sz="2000" kern="1200" dirty="0"/>
            <a:t> of NLRX1 </a:t>
          </a:r>
          <a:r>
            <a:rPr lang="tr-TR" sz="2000" kern="1200" dirty="0" err="1"/>
            <a:t>mRNA</a:t>
          </a:r>
          <a:r>
            <a:rPr lang="tr-TR" sz="2000" kern="1200" dirty="0"/>
            <a:t> </a:t>
          </a:r>
          <a:r>
            <a:rPr lang="tr-TR" sz="2000" kern="1200" dirty="0" err="1"/>
            <a:t>than</a:t>
          </a:r>
          <a:r>
            <a:rPr lang="tr-TR" sz="2000" kern="1200" dirty="0"/>
            <a:t> </a:t>
          </a:r>
          <a:r>
            <a:rPr lang="tr-TR" sz="2000" kern="1200" dirty="0" err="1"/>
            <a:t>healthy</a:t>
          </a:r>
          <a:r>
            <a:rPr lang="tr-TR" sz="2000" kern="1200" dirty="0"/>
            <a:t> </a:t>
          </a:r>
          <a:r>
            <a:rPr lang="tr-TR" sz="2000" kern="1200" dirty="0" err="1"/>
            <a:t>controls</a:t>
          </a:r>
          <a:r>
            <a:rPr lang="tr-TR" sz="2000" kern="1200" dirty="0"/>
            <a:t>. </a:t>
          </a:r>
          <a:endParaRPr lang="en-US" sz="2000" kern="1200" dirty="0"/>
        </a:p>
      </dsp:txBody>
      <dsp:txXfrm>
        <a:off x="53688" y="1409720"/>
        <a:ext cx="9616655" cy="992424"/>
      </dsp:txXfrm>
    </dsp:sp>
    <dsp:sp modelId="{1E5625A0-481A-9843-B34E-EF6BB79ADE8F}">
      <dsp:nvSpPr>
        <dsp:cNvPr id="0" name=""/>
        <dsp:cNvSpPr/>
      </dsp:nvSpPr>
      <dsp:spPr>
        <a:xfrm>
          <a:off x="0" y="254279"/>
          <a:ext cx="9724031" cy="10998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tr-TR" sz="2000" kern="1200" dirty="0" err="1"/>
            <a:t>In</a:t>
          </a:r>
          <a:r>
            <a:rPr lang="tr-TR" sz="2000" kern="1200" dirty="0"/>
            <a:t> </a:t>
          </a:r>
          <a:r>
            <a:rPr lang="tr-TR" sz="2000" kern="1200" dirty="0" err="1"/>
            <a:t>our</a:t>
          </a:r>
          <a:r>
            <a:rPr lang="tr-TR" sz="2000" kern="1200" dirty="0"/>
            <a:t> </a:t>
          </a:r>
          <a:r>
            <a:rPr lang="tr-TR" sz="2000" kern="1200" dirty="0" err="1"/>
            <a:t>study</a:t>
          </a:r>
          <a:r>
            <a:rPr lang="tr-TR" sz="2000" kern="1200" dirty="0"/>
            <a:t> </a:t>
          </a:r>
          <a:r>
            <a:rPr lang="tr-TR" sz="2000" kern="1200" dirty="0" err="1"/>
            <a:t>relapse</a:t>
          </a:r>
          <a:r>
            <a:rPr lang="tr-TR" sz="2000" kern="1200" dirty="0"/>
            <a:t> </a:t>
          </a:r>
          <a:r>
            <a:rPr lang="tr-TR" sz="2000" kern="1200" dirty="0" err="1"/>
            <a:t>and</a:t>
          </a:r>
          <a:r>
            <a:rPr lang="tr-TR" sz="2000" kern="1200" dirty="0"/>
            <a:t> </a:t>
          </a:r>
          <a:r>
            <a:rPr lang="tr-TR" sz="2000" kern="1200" dirty="0" err="1"/>
            <a:t>remission</a:t>
          </a:r>
          <a:r>
            <a:rPr lang="tr-TR" sz="2000" kern="1200" dirty="0"/>
            <a:t> </a:t>
          </a:r>
          <a:r>
            <a:rPr lang="tr-TR" sz="2000" kern="1200" dirty="0" err="1"/>
            <a:t>group</a:t>
          </a:r>
          <a:r>
            <a:rPr lang="tr-TR" sz="2000" kern="1200" dirty="0"/>
            <a:t> </a:t>
          </a:r>
          <a:r>
            <a:rPr lang="tr-TR" sz="2000" kern="1200" dirty="0" err="1"/>
            <a:t>patiens</a:t>
          </a:r>
          <a:r>
            <a:rPr lang="tr-TR" sz="2000" kern="1200" dirty="0"/>
            <a:t> had </a:t>
          </a:r>
          <a:r>
            <a:rPr lang="tr-TR" sz="2000" kern="1200" dirty="0" err="1"/>
            <a:t>lower</a:t>
          </a:r>
          <a:r>
            <a:rPr lang="tr-TR" sz="2000" kern="1200" dirty="0"/>
            <a:t> </a:t>
          </a:r>
          <a:r>
            <a:rPr lang="tr-TR" sz="2000" kern="1200" dirty="0" err="1"/>
            <a:t>levels</a:t>
          </a:r>
          <a:r>
            <a:rPr lang="tr-TR" sz="2000" kern="1200" dirty="0"/>
            <a:t> of NLRX1 </a:t>
          </a:r>
          <a:r>
            <a:rPr lang="tr-TR" sz="2000" kern="1200" dirty="0" err="1"/>
            <a:t>than</a:t>
          </a:r>
          <a:r>
            <a:rPr lang="tr-TR" sz="2000" kern="1200" dirty="0"/>
            <a:t> </a:t>
          </a:r>
          <a:r>
            <a:rPr lang="tr-TR" sz="2000" kern="1200" dirty="0" err="1"/>
            <a:t>control</a:t>
          </a:r>
          <a:r>
            <a:rPr lang="tr-TR" sz="2000" kern="1200" dirty="0"/>
            <a:t> </a:t>
          </a:r>
          <a:r>
            <a:rPr lang="tr-TR" sz="2000" kern="1200" dirty="0" err="1"/>
            <a:t>group</a:t>
          </a:r>
          <a:r>
            <a:rPr lang="tr-TR" sz="2000" kern="1200" dirty="0"/>
            <a:t> </a:t>
          </a:r>
          <a:r>
            <a:rPr lang="tr-TR" sz="2000" kern="1200" dirty="0" err="1"/>
            <a:t>and</a:t>
          </a:r>
          <a:r>
            <a:rPr lang="tr-TR" sz="2000" kern="1200" dirty="0"/>
            <a:t> </a:t>
          </a:r>
          <a:r>
            <a:rPr lang="en-US" sz="2000" kern="1200" dirty="0"/>
            <a:t>the difference of NLRX1 gene expressions between groups was found to be statistically significant </a:t>
          </a:r>
          <a:r>
            <a:rPr lang="tr-TR" sz="2000" kern="1200" dirty="0" err="1"/>
            <a:t>and</a:t>
          </a:r>
          <a:r>
            <a:rPr lang="tr-TR" sz="2000" kern="1200" dirty="0"/>
            <a:t> </a:t>
          </a:r>
          <a:r>
            <a:rPr lang="tr-TR" sz="2000" kern="1200" dirty="0" err="1"/>
            <a:t>this</a:t>
          </a:r>
          <a:r>
            <a:rPr lang="tr-TR" sz="2000" kern="1200" dirty="0"/>
            <a:t> is </a:t>
          </a:r>
          <a:r>
            <a:rPr lang="tr-TR" sz="2000" kern="1200" dirty="0" err="1"/>
            <a:t>consistent</a:t>
          </a:r>
          <a:r>
            <a:rPr lang="tr-TR" sz="2000" kern="1200" dirty="0"/>
            <a:t> </a:t>
          </a:r>
          <a:r>
            <a:rPr lang="tr-TR" sz="2000" kern="1200" dirty="0" err="1"/>
            <a:t>with</a:t>
          </a:r>
          <a:r>
            <a:rPr lang="tr-TR" sz="2000" kern="1200" dirty="0"/>
            <a:t> </a:t>
          </a:r>
          <a:r>
            <a:rPr lang="tr-TR" sz="2000" kern="1200" dirty="0" err="1"/>
            <a:t>the</a:t>
          </a:r>
          <a:r>
            <a:rPr lang="tr-TR" sz="2000" kern="1200" dirty="0"/>
            <a:t> anti-</a:t>
          </a:r>
          <a:r>
            <a:rPr lang="tr-TR" sz="2000" kern="1200" dirty="0" err="1"/>
            <a:t>inflammatory</a:t>
          </a:r>
          <a:r>
            <a:rPr lang="tr-TR" sz="2000" kern="1200" dirty="0"/>
            <a:t> </a:t>
          </a:r>
          <a:r>
            <a:rPr lang="tr-TR" sz="2000" kern="1200" dirty="0" err="1"/>
            <a:t>nature</a:t>
          </a:r>
          <a:r>
            <a:rPr lang="tr-TR" sz="2000" kern="1200" dirty="0"/>
            <a:t> of NLRX1.</a:t>
          </a:r>
          <a:r>
            <a:rPr lang="en-US" sz="2000" kern="1200" dirty="0"/>
            <a:t>  </a:t>
          </a:r>
        </a:p>
      </dsp:txBody>
      <dsp:txXfrm>
        <a:off x="53688" y="307967"/>
        <a:ext cx="9616655" cy="992424"/>
      </dsp:txXfrm>
    </dsp:sp>
    <dsp:sp modelId="{AD9C1F23-D874-BC4A-9280-90BFBB366079}">
      <dsp:nvSpPr>
        <dsp:cNvPr id="0" name=""/>
        <dsp:cNvSpPr/>
      </dsp:nvSpPr>
      <dsp:spPr>
        <a:xfrm>
          <a:off x="0" y="2449178"/>
          <a:ext cx="9724031" cy="10998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t>The number of studies on this subject in the literature is very few, and further studies should be conducted with more people on this subject and the results should be re-evaluated.</a:t>
          </a:r>
        </a:p>
      </dsp:txBody>
      <dsp:txXfrm>
        <a:off x="53688" y="2502866"/>
        <a:ext cx="9616655" cy="992424"/>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98C7679-32C1-634B-B546-38958510D940}">
      <dsp:nvSpPr>
        <dsp:cNvPr id="0" name=""/>
        <dsp:cNvSpPr/>
      </dsp:nvSpPr>
      <dsp:spPr>
        <a:xfrm rot="16200000">
          <a:off x="418185" y="-418185"/>
          <a:ext cx="2124366" cy="2960737"/>
        </a:xfrm>
        <a:prstGeom prst="round1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56464" tIns="156464" rIns="156464" bIns="156464" numCol="1" spcCol="1270" anchor="ctr" anchorCtr="0">
          <a:noAutofit/>
        </a:bodyPr>
        <a:lstStyle/>
        <a:p>
          <a:pPr marL="0" lvl="0" indent="0" algn="ctr" defTabSz="977900">
            <a:lnSpc>
              <a:spcPct val="90000"/>
            </a:lnSpc>
            <a:spcBef>
              <a:spcPct val="0"/>
            </a:spcBef>
            <a:spcAft>
              <a:spcPct val="35000"/>
            </a:spcAft>
            <a:buNone/>
          </a:pPr>
          <a:r>
            <a:rPr lang="tr-TR" sz="2200" kern="1200" dirty="0"/>
            <a:t>BİRSEN ELİBOL</a:t>
          </a:r>
        </a:p>
      </dsp:txBody>
      <dsp:txXfrm rot="5400000">
        <a:off x="0" y="0"/>
        <a:ext cx="2960737" cy="1593274"/>
      </dsp:txXfrm>
    </dsp:sp>
    <dsp:sp modelId="{E375A210-F2B1-4541-A92E-0C294D76050E}">
      <dsp:nvSpPr>
        <dsp:cNvPr id="0" name=""/>
        <dsp:cNvSpPr/>
      </dsp:nvSpPr>
      <dsp:spPr>
        <a:xfrm>
          <a:off x="2960737" y="0"/>
          <a:ext cx="2960737" cy="2124366"/>
        </a:xfrm>
        <a:prstGeom prst="round1Rect">
          <a:avLst/>
        </a:prstGeom>
        <a:gradFill rotWithShape="0">
          <a:gsLst>
            <a:gs pos="0">
              <a:schemeClr val="accent5">
                <a:hueOff val="-2252848"/>
                <a:satOff val="-5806"/>
                <a:lumOff val="-3922"/>
                <a:alphaOff val="0"/>
                <a:satMod val="103000"/>
                <a:lumMod val="102000"/>
                <a:tint val="94000"/>
              </a:schemeClr>
            </a:gs>
            <a:gs pos="50000">
              <a:schemeClr val="accent5">
                <a:hueOff val="-2252848"/>
                <a:satOff val="-5806"/>
                <a:lumOff val="-3922"/>
                <a:alphaOff val="0"/>
                <a:satMod val="110000"/>
                <a:lumMod val="100000"/>
                <a:shade val="100000"/>
              </a:schemeClr>
            </a:gs>
            <a:gs pos="100000">
              <a:schemeClr val="accent5">
                <a:hueOff val="-2252848"/>
                <a:satOff val="-5806"/>
                <a:lumOff val="-3922"/>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56464" tIns="156464" rIns="156464" bIns="156464" numCol="1" spcCol="1270" anchor="ctr" anchorCtr="0">
          <a:noAutofit/>
        </a:bodyPr>
        <a:lstStyle/>
        <a:p>
          <a:pPr marL="0" lvl="0" indent="0" algn="ctr" defTabSz="977900">
            <a:lnSpc>
              <a:spcPct val="90000"/>
            </a:lnSpc>
            <a:spcBef>
              <a:spcPct val="0"/>
            </a:spcBef>
            <a:spcAft>
              <a:spcPct val="35000"/>
            </a:spcAft>
            <a:buNone/>
          </a:pPr>
          <a:r>
            <a:rPr lang="tr-TR" sz="2200" kern="1200" dirty="0"/>
            <a:t>NUR DAMLA KORKMAZ</a:t>
          </a:r>
          <a:endParaRPr lang="en-US" sz="2200" kern="1200" dirty="0"/>
        </a:p>
      </dsp:txBody>
      <dsp:txXfrm>
        <a:off x="2960737" y="0"/>
        <a:ext cx="2960737" cy="1593274"/>
      </dsp:txXfrm>
    </dsp:sp>
    <dsp:sp modelId="{97FC7B71-DD0A-9E4D-BFC0-77945CEFC044}">
      <dsp:nvSpPr>
        <dsp:cNvPr id="0" name=""/>
        <dsp:cNvSpPr/>
      </dsp:nvSpPr>
      <dsp:spPr>
        <a:xfrm rot="10800000">
          <a:off x="0" y="2124366"/>
          <a:ext cx="2960737" cy="2124366"/>
        </a:xfrm>
        <a:prstGeom prst="round1Rect">
          <a:avLst/>
        </a:prstGeom>
        <a:gradFill rotWithShape="0">
          <a:gsLst>
            <a:gs pos="0">
              <a:schemeClr val="accent5">
                <a:hueOff val="-4505695"/>
                <a:satOff val="-11613"/>
                <a:lumOff val="-7843"/>
                <a:alphaOff val="0"/>
                <a:satMod val="103000"/>
                <a:lumMod val="102000"/>
                <a:tint val="94000"/>
              </a:schemeClr>
            </a:gs>
            <a:gs pos="50000">
              <a:schemeClr val="accent5">
                <a:hueOff val="-4505695"/>
                <a:satOff val="-11613"/>
                <a:lumOff val="-7843"/>
                <a:alphaOff val="0"/>
                <a:satMod val="110000"/>
                <a:lumMod val="100000"/>
                <a:shade val="100000"/>
              </a:schemeClr>
            </a:gs>
            <a:gs pos="100000">
              <a:schemeClr val="accent5">
                <a:hueOff val="-4505695"/>
                <a:satOff val="-11613"/>
                <a:lumOff val="-7843"/>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56464" tIns="156464" rIns="156464" bIns="156464" numCol="1" spcCol="1270" anchor="ctr" anchorCtr="0">
          <a:noAutofit/>
        </a:bodyPr>
        <a:lstStyle/>
        <a:p>
          <a:pPr marL="0" lvl="0" indent="0" algn="ctr" defTabSz="977900">
            <a:lnSpc>
              <a:spcPct val="90000"/>
            </a:lnSpc>
            <a:spcBef>
              <a:spcPct val="0"/>
            </a:spcBef>
            <a:spcAft>
              <a:spcPct val="35000"/>
            </a:spcAft>
            <a:buNone/>
          </a:pPr>
          <a:r>
            <a:rPr lang="tr-TR" sz="2200" kern="1200" dirty="0"/>
            <a:t>ZEHRA CEMRE KARAKAYALI</a:t>
          </a:r>
        </a:p>
      </dsp:txBody>
      <dsp:txXfrm rot="10800000">
        <a:off x="0" y="2655458"/>
        <a:ext cx="2960737" cy="1593274"/>
      </dsp:txXfrm>
    </dsp:sp>
    <dsp:sp modelId="{8DA56E87-89A1-1A41-8635-71C0AA57EEF5}">
      <dsp:nvSpPr>
        <dsp:cNvPr id="0" name=""/>
        <dsp:cNvSpPr/>
      </dsp:nvSpPr>
      <dsp:spPr>
        <a:xfrm rot="5400000">
          <a:off x="3378923" y="1706181"/>
          <a:ext cx="2124366" cy="2960737"/>
        </a:xfrm>
        <a:prstGeom prst="round1Rect">
          <a:avLst/>
        </a:prstGeom>
        <a:gradFill rotWithShape="0">
          <a:gsLst>
            <a:gs pos="0">
              <a:schemeClr val="accent5">
                <a:hueOff val="-6758543"/>
                <a:satOff val="-17419"/>
                <a:lumOff val="-11765"/>
                <a:alphaOff val="0"/>
                <a:satMod val="103000"/>
                <a:lumMod val="102000"/>
                <a:tint val="94000"/>
              </a:schemeClr>
            </a:gs>
            <a:gs pos="50000">
              <a:schemeClr val="accent5">
                <a:hueOff val="-6758543"/>
                <a:satOff val="-17419"/>
                <a:lumOff val="-11765"/>
                <a:alphaOff val="0"/>
                <a:satMod val="110000"/>
                <a:lumMod val="100000"/>
                <a:shade val="100000"/>
              </a:schemeClr>
            </a:gs>
            <a:gs pos="100000">
              <a:schemeClr val="accent5">
                <a:hueOff val="-6758543"/>
                <a:satOff val="-17419"/>
                <a:lumOff val="-11765"/>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56464" tIns="156464" rIns="156464" bIns="156464" numCol="1" spcCol="1270" anchor="ctr" anchorCtr="0">
          <a:noAutofit/>
        </a:bodyPr>
        <a:lstStyle/>
        <a:p>
          <a:pPr marL="0" lvl="0" indent="0" algn="ctr" defTabSz="977900">
            <a:lnSpc>
              <a:spcPct val="90000"/>
            </a:lnSpc>
            <a:spcBef>
              <a:spcPct val="0"/>
            </a:spcBef>
            <a:spcAft>
              <a:spcPct val="35000"/>
            </a:spcAft>
            <a:buNone/>
          </a:pPr>
          <a:r>
            <a:rPr lang="tr-TR" sz="2200" kern="1200" dirty="0"/>
            <a:t>ŞULE TERZİOĞLU</a:t>
          </a:r>
        </a:p>
      </dsp:txBody>
      <dsp:txXfrm rot="-5400000">
        <a:off x="2960737" y="2655457"/>
        <a:ext cx="2960737" cy="1593274"/>
      </dsp:txXfrm>
    </dsp:sp>
    <dsp:sp modelId="{0A4764C6-E668-D140-BF66-74B8AA619437}">
      <dsp:nvSpPr>
        <dsp:cNvPr id="0" name=""/>
        <dsp:cNvSpPr/>
      </dsp:nvSpPr>
      <dsp:spPr>
        <a:xfrm>
          <a:off x="2072516" y="1593274"/>
          <a:ext cx="1776442" cy="1062183"/>
        </a:xfrm>
        <a:prstGeom prst="roundRect">
          <a:avLst/>
        </a:prstGeom>
        <a:solidFill>
          <a:schemeClr val="accent5">
            <a:tint val="40000"/>
            <a:hueOff val="0"/>
            <a:satOff val="0"/>
            <a:lumOff val="0"/>
            <a:alphaOff val="0"/>
          </a:schemeClr>
        </a:solidFill>
        <a:ln>
          <a:noFill/>
        </a:ln>
        <a:effectLst>
          <a:outerShdw blurRad="57150" dist="19050" dir="5400000" algn="ctr" rotWithShape="0">
            <a:srgbClr val="000000">
              <a:alpha val="63000"/>
            </a:srgbClr>
          </a:outerShdw>
        </a:effectLst>
        <a:scene3d>
          <a:camera prst="orthographicFront"/>
          <a:lightRig rig="flat" dir="t"/>
        </a:scene3d>
        <a:sp3d z="190500" prstMaterial="plastic">
          <a:bevelT w="120900" h="88900"/>
          <a:bevelB w="88900" h="31750" prst="angle"/>
        </a:sp3d>
      </dsp:spPr>
      <dsp:style>
        <a:lnRef idx="0">
          <a:scrgbClr r="0" g="0" b="0"/>
        </a:lnRef>
        <a:fillRef idx="1">
          <a:scrgbClr r="0" g="0" b="0"/>
        </a:fillRef>
        <a:effectRef idx="3">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tr-TR" sz="2200" kern="1200" dirty="0"/>
            <a:t>COAUTHORS</a:t>
          </a:r>
        </a:p>
      </dsp:txBody>
      <dsp:txXfrm>
        <a:off x="2124368" y="1645126"/>
        <a:ext cx="1672738" cy="958479"/>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05/8/layout/hList3">
  <dgm:title val=""/>
  <dgm:desc val=""/>
  <dgm:catLst>
    <dgm:cat type="list" pri="1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1" destId="2" srcOrd="0" destOrd="0"/>
        <dgm:cxn modelId="7" srcId="1" destId="3" srcOrd="1" destOrd="0"/>
        <dgm:cxn modelId="8" srcId="1" destId="4" srcOrd="2" destOrd="0"/>
      </dgm:cxnLst>
      <dgm:bg/>
      <dgm:whole/>
    </dgm:dataModel>
  </dgm:sampData>
  <dgm:styleData>
    <dgm:dataModel>
      <dgm:ptLst>
        <dgm:pt modelId="0" type="doc"/>
        <dgm:pt modelId="1"/>
        <dgm:pt modelId="2"/>
        <dgm:pt modelId="3"/>
      </dgm:ptLst>
      <dgm:cxnLst>
        <dgm:cxn modelId="5" srcId="0" destId="1" srcOrd="0" destOrd="0"/>
        <dgm:cxn modelId="6" srcId="1" destId="2" srcOrd="0" destOrd="0"/>
        <dgm:cxn modelId="7" srcId="1" destId="3" srcOrd="1" destOrd="0"/>
      </dgm:cxnLst>
      <dgm:bg/>
      <dgm:whole/>
    </dgm:dataModel>
  </dgm:styleData>
  <dgm:clrData>
    <dgm:dataModel>
      <dgm:ptLst>
        <dgm:pt modelId="0" type="doc"/>
        <dgm:pt modelId="1"/>
        <dgm:pt modelId="2"/>
        <dgm:pt modelId="3"/>
        <dgm:pt modelId="4"/>
        <dgm:pt modelId="5"/>
      </dgm:ptLst>
      <dgm:cxnLst>
        <dgm:cxn modelId="6" srcId="0" destId="1" srcOrd="0" destOrd="0"/>
        <dgm:cxn modelId="7" srcId="1" destId="2" srcOrd="0" destOrd="0"/>
        <dgm:cxn modelId="8" srcId="1" destId="3" srcOrd="1" destOrd="0"/>
        <dgm:cxn modelId="9" srcId="1" destId="4" srcOrd="2" destOrd="0"/>
        <dgm:cxn modelId="10" srcId="1" destId="5" srcOrd="3" destOrd="0"/>
      </dgm:cxnLst>
      <dgm:bg/>
      <dgm:whole/>
    </dgm:dataModel>
  </dgm:clrData>
  <dgm:layoutNode name="composite">
    <dgm:varLst>
      <dgm:chMax val="1"/>
      <dgm:dir/>
      <dgm:resizeHandles val="exact"/>
    </dgm:varLst>
    <dgm:alg type="composite"/>
    <dgm:shape xmlns:r="http://schemas.openxmlformats.org/officeDocument/2006/relationships" r:blip="">
      <dgm:adjLst/>
    </dgm:shape>
    <dgm:presOf/>
    <dgm:constrLst>
      <dgm:constr type="w" for="ch" forName="roof" refType="w"/>
      <dgm:constr type="h" for="ch" forName="roof" refType="h" fact="0.3"/>
      <dgm:constr type="primFontSz" for="ch" forName="roof" val="65"/>
      <dgm:constr type="w" for="ch" forName="pillars" refType="w"/>
      <dgm:constr type="h" for="ch" forName="pillars" refType="h" fact="0.63"/>
      <dgm:constr type="t" for="ch" forName="pillars" refType="h" fact="0.3"/>
      <dgm:constr type="primFontSz" for="des" forName="pillar1" val="65"/>
      <dgm:constr type="primFontSz" for="des" forName="pillarX" refType="primFontSz" refFor="des" refForName="pillar1" op="equ"/>
      <dgm:constr type="w" for="ch" forName="base" refType="w"/>
      <dgm:constr type="h" for="ch" forName="base" refType="h" fact="0.07"/>
      <dgm:constr type="t" for="ch" forName="base" refType="h" fact="0.93"/>
    </dgm:constrLst>
    <dgm:ruleLst/>
    <dgm:forEach name="Name0" axis="ch" ptType="node" cnt="1">
      <dgm:layoutNode name="roof" styleLbl="dkBgShp">
        <dgm:alg type="tx"/>
        <dgm:shape xmlns:r="http://schemas.openxmlformats.org/officeDocument/2006/relationships" type="rect" r:blip="">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illars" styleLbl="node1">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pillar1" refType="w"/>
          <dgm:constr type="h" for="ch" forName="pillar1" refType="h"/>
          <dgm:constr type="w" for="ch" forName="pillarX" refType="w"/>
          <dgm:constr type="h" for="ch" forName="pillarX" refType="h"/>
        </dgm:constrLst>
        <dgm:ruleLst/>
        <dgm:layoutNode name="pillar1" styleLbl="node1">
          <dgm:varLst>
            <dgm:bulletEnabled val="1"/>
          </dgm:varLst>
          <dgm:alg type="tx"/>
          <dgm:shape xmlns:r="http://schemas.openxmlformats.org/officeDocument/2006/relationships" type="rect" r:blip="">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ch" ptType="node" st="2">
          <dgm:layoutNode name="pillarX" styleLbl="node1">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layoutNode>
      <dgm:layoutNode name="base" styleLbl="dkBgShp">
        <dgm:alg type="sp"/>
        <dgm:shape xmlns:r="http://schemas.openxmlformats.org/officeDocument/2006/relationships" type="rect" r:blip="">
          <dgm:adjLst/>
        </dgm:shape>
        <dgm:presOf/>
        <dgm:constrLst/>
        <dgm:ruleLst/>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layout5.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 Bilgi Yer Tutucus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958F268-67C1-9243-BBD0-4447C64B7D35}" type="datetimeFigureOut">
              <a:rPr lang="tr-TR" smtClean="0"/>
              <a:t>3.06.2021</a:t>
            </a:fld>
            <a:endParaRPr lang="tr-TR"/>
          </a:p>
        </p:txBody>
      </p:sp>
      <p:sp>
        <p:nvSpPr>
          <p:cNvPr id="4" name="Slayt Resmi Yer Tutucus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6" name="Alt Bilgi Yer Tutucusu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2944363-BAE6-C947-877A-A8381B806633}" type="slidenum">
              <a:rPr lang="tr-TR" smtClean="0"/>
              <a:t>‹#›</a:t>
            </a:fld>
            <a:endParaRPr lang="tr-TR"/>
          </a:p>
        </p:txBody>
      </p:sp>
    </p:spTree>
    <p:extLst>
      <p:ext uri="{BB962C8B-B14F-4D97-AF65-F5344CB8AC3E}">
        <p14:creationId xmlns:p14="http://schemas.microsoft.com/office/powerpoint/2010/main" val="31071459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72944363-BAE6-C947-877A-A8381B806633}" type="slidenum">
              <a:rPr lang="tr-TR" smtClean="0"/>
              <a:t>3</a:t>
            </a:fld>
            <a:endParaRPr lang="tr-TR"/>
          </a:p>
        </p:txBody>
      </p:sp>
    </p:spTree>
    <p:extLst>
      <p:ext uri="{BB962C8B-B14F-4D97-AF65-F5344CB8AC3E}">
        <p14:creationId xmlns:p14="http://schemas.microsoft.com/office/powerpoint/2010/main" val="25548052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72944363-BAE6-C947-877A-A8381B806633}" type="slidenum">
              <a:rPr lang="tr-TR" smtClean="0"/>
              <a:t>11</a:t>
            </a:fld>
            <a:endParaRPr lang="tr-TR"/>
          </a:p>
        </p:txBody>
      </p:sp>
    </p:spTree>
    <p:extLst>
      <p:ext uri="{BB962C8B-B14F-4D97-AF65-F5344CB8AC3E}">
        <p14:creationId xmlns:p14="http://schemas.microsoft.com/office/powerpoint/2010/main" val="17450365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72944363-BAE6-C947-877A-A8381B806633}" type="slidenum">
              <a:rPr lang="tr-TR" smtClean="0"/>
              <a:t>14</a:t>
            </a:fld>
            <a:endParaRPr lang="tr-TR"/>
          </a:p>
        </p:txBody>
      </p:sp>
    </p:spTree>
    <p:extLst>
      <p:ext uri="{BB962C8B-B14F-4D97-AF65-F5344CB8AC3E}">
        <p14:creationId xmlns:p14="http://schemas.microsoft.com/office/powerpoint/2010/main" val="13149046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CEEF6EA7-0AB5-6D4B-BF8B-A8E806C8736D}"/>
              </a:ext>
            </a:extLst>
          </p:cNvPr>
          <p:cNvSpPr>
            <a:spLocks noGrp="1"/>
          </p:cNvSpPr>
          <p:nvPr>
            <p:ph type="ctrTitle"/>
          </p:nvPr>
        </p:nvSpPr>
        <p:spPr>
          <a:xfrm>
            <a:off x="1524000" y="1122363"/>
            <a:ext cx="9144000" cy="2387600"/>
          </a:xfrm>
        </p:spPr>
        <p:txBody>
          <a:bodyPr anchor="b"/>
          <a:lstStyle>
            <a:lvl1pPr algn="ctr">
              <a:defRPr sz="6000"/>
            </a:lvl1pPr>
          </a:lstStyle>
          <a:p>
            <a:r>
              <a:rPr lang="tr-TR"/>
              <a:t>Asıl başlık stilini düzenlemek için tıklayın</a:t>
            </a:r>
          </a:p>
        </p:txBody>
      </p:sp>
      <p:sp>
        <p:nvSpPr>
          <p:cNvPr id="3" name="Alt Başlık 2">
            <a:extLst>
              <a:ext uri="{FF2B5EF4-FFF2-40B4-BE49-F238E27FC236}">
                <a16:creationId xmlns:a16="http://schemas.microsoft.com/office/drawing/2014/main" id="{977A0F27-E0D9-CD42-BF0B-1123C31F52C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tıklayın</a:t>
            </a:r>
          </a:p>
        </p:txBody>
      </p:sp>
      <p:sp>
        <p:nvSpPr>
          <p:cNvPr id="4" name="Veri Yer Tutucusu 3">
            <a:extLst>
              <a:ext uri="{FF2B5EF4-FFF2-40B4-BE49-F238E27FC236}">
                <a16:creationId xmlns:a16="http://schemas.microsoft.com/office/drawing/2014/main" id="{12EF6E93-8682-A743-B229-60E24FE57584}"/>
              </a:ext>
            </a:extLst>
          </p:cNvPr>
          <p:cNvSpPr>
            <a:spLocks noGrp="1"/>
          </p:cNvSpPr>
          <p:nvPr>
            <p:ph type="dt" sz="half" idx="10"/>
          </p:nvPr>
        </p:nvSpPr>
        <p:spPr/>
        <p:txBody>
          <a:bodyPr/>
          <a:lstStyle/>
          <a:p>
            <a:fld id="{0208697A-B9ED-4C44-9C44-4BBBAFA7A96F}" type="datetimeFigureOut">
              <a:rPr lang="tr-TR" smtClean="0"/>
              <a:t>3.06.2021</a:t>
            </a:fld>
            <a:endParaRPr lang="tr-TR"/>
          </a:p>
        </p:txBody>
      </p:sp>
      <p:sp>
        <p:nvSpPr>
          <p:cNvPr id="5" name="Alt Bilgi Yer Tutucusu 4">
            <a:extLst>
              <a:ext uri="{FF2B5EF4-FFF2-40B4-BE49-F238E27FC236}">
                <a16:creationId xmlns:a16="http://schemas.microsoft.com/office/drawing/2014/main" id="{2A9D2743-8AEA-2045-9738-C4B2FFBB0CC5}"/>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899A9012-F9A6-0442-A6FA-0F7B89AFB567}"/>
              </a:ext>
            </a:extLst>
          </p:cNvPr>
          <p:cNvSpPr>
            <a:spLocks noGrp="1"/>
          </p:cNvSpPr>
          <p:nvPr>
            <p:ph type="sldNum" sz="quarter" idx="12"/>
          </p:nvPr>
        </p:nvSpPr>
        <p:spPr/>
        <p:txBody>
          <a:bodyPr/>
          <a:lstStyle/>
          <a:p>
            <a:fld id="{5399C65D-51A8-6A49-A8E9-E1C95037AAF2}" type="slidenum">
              <a:rPr lang="tr-TR" smtClean="0"/>
              <a:t>‹#›</a:t>
            </a:fld>
            <a:endParaRPr lang="tr-TR"/>
          </a:p>
        </p:txBody>
      </p:sp>
    </p:spTree>
    <p:extLst>
      <p:ext uri="{BB962C8B-B14F-4D97-AF65-F5344CB8AC3E}">
        <p14:creationId xmlns:p14="http://schemas.microsoft.com/office/powerpoint/2010/main" val="28457364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98F50EEE-5DB9-AC42-A37B-0DC18ADC421C}"/>
              </a:ext>
            </a:extLst>
          </p:cNvPr>
          <p:cNvSpPr>
            <a:spLocks noGrp="1"/>
          </p:cNvSpPr>
          <p:nvPr>
            <p:ph type="title"/>
          </p:nvPr>
        </p:nvSpPr>
        <p:spPr/>
        <p:txBody>
          <a:bodyPr/>
          <a:lstStyle/>
          <a:p>
            <a:r>
              <a:rPr lang="tr-TR"/>
              <a:t>Asıl başlık stilini düzenlemek için tıklayın</a:t>
            </a:r>
          </a:p>
        </p:txBody>
      </p:sp>
      <p:sp>
        <p:nvSpPr>
          <p:cNvPr id="3" name="Dikey Metin Yer Tutucusu 2">
            <a:extLst>
              <a:ext uri="{FF2B5EF4-FFF2-40B4-BE49-F238E27FC236}">
                <a16:creationId xmlns:a16="http://schemas.microsoft.com/office/drawing/2014/main" id="{4AE130CB-2FBA-2B46-9022-27369D26E71C}"/>
              </a:ext>
            </a:extLst>
          </p:cNvPr>
          <p:cNvSpPr>
            <a:spLocks noGrp="1"/>
          </p:cNvSpPr>
          <p:nvPr>
            <p:ph type="body" orient="vert" idx="1"/>
          </p:nvPr>
        </p:nvSpPr>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E14840BA-6260-0844-A58B-7702BB4C57A3}"/>
              </a:ext>
            </a:extLst>
          </p:cNvPr>
          <p:cNvSpPr>
            <a:spLocks noGrp="1"/>
          </p:cNvSpPr>
          <p:nvPr>
            <p:ph type="dt" sz="half" idx="10"/>
          </p:nvPr>
        </p:nvSpPr>
        <p:spPr/>
        <p:txBody>
          <a:bodyPr/>
          <a:lstStyle/>
          <a:p>
            <a:fld id="{0208697A-B9ED-4C44-9C44-4BBBAFA7A96F}" type="datetimeFigureOut">
              <a:rPr lang="tr-TR" smtClean="0"/>
              <a:t>3.06.2021</a:t>
            </a:fld>
            <a:endParaRPr lang="tr-TR"/>
          </a:p>
        </p:txBody>
      </p:sp>
      <p:sp>
        <p:nvSpPr>
          <p:cNvPr id="5" name="Alt Bilgi Yer Tutucusu 4">
            <a:extLst>
              <a:ext uri="{FF2B5EF4-FFF2-40B4-BE49-F238E27FC236}">
                <a16:creationId xmlns:a16="http://schemas.microsoft.com/office/drawing/2014/main" id="{F2A830ED-94DF-9A41-80D2-BE6D95C4EF9D}"/>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24466555-AE34-3A49-8E9B-7C9A0E118F71}"/>
              </a:ext>
            </a:extLst>
          </p:cNvPr>
          <p:cNvSpPr>
            <a:spLocks noGrp="1"/>
          </p:cNvSpPr>
          <p:nvPr>
            <p:ph type="sldNum" sz="quarter" idx="12"/>
          </p:nvPr>
        </p:nvSpPr>
        <p:spPr/>
        <p:txBody>
          <a:bodyPr/>
          <a:lstStyle/>
          <a:p>
            <a:fld id="{5399C65D-51A8-6A49-A8E9-E1C95037AAF2}" type="slidenum">
              <a:rPr lang="tr-TR" smtClean="0"/>
              <a:t>‹#›</a:t>
            </a:fld>
            <a:endParaRPr lang="tr-TR"/>
          </a:p>
        </p:txBody>
      </p:sp>
    </p:spTree>
    <p:extLst>
      <p:ext uri="{BB962C8B-B14F-4D97-AF65-F5344CB8AC3E}">
        <p14:creationId xmlns:p14="http://schemas.microsoft.com/office/powerpoint/2010/main" val="28574607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a:extLst>
              <a:ext uri="{FF2B5EF4-FFF2-40B4-BE49-F238E27FC236}">
                <a16:creationId xmlns:a16="http://schemas.microsoft.com/office/drawing/2014/main" id="{4084F804-CFF2-1F41-96A0-41370CA9199A}"/>
              </a:ext>
            </a:extLst>
          </p:cNvPr>
          <p:cNvSpPr>
            <a:spLocks noGrp="1"/>
          </p:cNvSpPr>
          <p:nvPr>
            <p:ph type="title" orient="vert"/>
          </p:nvPr>
        </p:nvSpPr>
        <p:spPr>
          <a:xfrm>
            <a:off x="8724900" y="365125"/>
            <a:ext cx="2628900" cy="5811838"/>
          </a:xfrm>
        </p:spPr>
        <p:txBody>
          <a:bodyPr vert="eaVert"/>
          <a:lstStyle/>
          <a:p>
            <a:r>
              <a:rPr lang="tr-TR"/>
              <a:t>Asıl başlık stilini düzenlemek için tıklayın</a:t>
            </a:r>
          </a:p>
        </p:txBody>
      </p:sp>
      <p:sp>
        <p:nvSpPr>
          <p:cNvPr id="3" name="Dikey Metin Yer Tutucusu 2">
            <a:extLst>
              <a:ext uri="{FF2B5EF4-FFF2-40B4-BE49-F238E27FC236}">
                <a16:creationId xmlns:a16="http://schemas.microsoft.com/office/drawing/2014/main" id="{FA6585B3-A6CE-D448-ABC7-E85F43316FB2}"/>
              </a:ext>
            </a:extLst>
          </p:cNvPr>
          <p:cNvSpPr>
            <a:spLocks noGrp="1"/>
          </p:cNvSpPr>
          <p:nvPr>
            <p:ph type="body" orient="vert" idx="1"/>
          </p:nvPr>
        </p:nvSpPr>
        <p:spPr>
          <a:xfrm>
            <a:off x="838200" y="365125"/>
            <a:ext cx="7734300" cy="5811838"/>
          </a:xfrm>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92DC3475-5F90-9C4B-8BD2-FC40F6C3078D}"/>
              </a:ext>
            </a:extLst>
          </p:cNvPr>
          <p:cNvSpPr>
            <a:spLocks noGrp="1"/>
          </p:cNvSpPr>
          <p:nvPr>
            <p:ph type="dt" sz="half" idx="10"/>
          </p:nvPr>
        </p:nvSpPr>
        <p:spPr/>
        <p:txBody>
          <a:bodyPr/>
          <a:lstStyle/>
          <a:p>
            <a:fld id="{0208697A-B9ED-4C44-9C44-4BBBAFA7A96F}" type="datetimeFigureOut">
              <a:rPr lang="tr-TR" smtClean="0"/>
              <a:t>3.06.2021</a:t>
            </a:fld>
            <a:endParaRPr lang="tr-TR"/>
          </a:p>
        </p:txBody>
      </p:sp>
      <p:sp>
        <p:nvSpPr>
          <p:cNvPr id="5" name="Alt Bilgi Yer Tutucusu 4">
            <a:extLst>
              <a:ext uri="{FF2B5EF4-FFF2-40B4-BE49-F238E27FC236}">
                <a16:creationId xmlns:a16="http://schemas.microsoft.com/office/drawing/2014/main" id="{D793645F-05C4-4D4B-86BE-D9CFCB39D14F}"/>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2AA85DB8-57F6-9F46-A35B-C9A896E6296B}"/>
              </a:ext>
            </a:extLst>
          </p:cNvPr>
          <p:cNvSpPr>
            <a:spLocks noGrp="1"/>
          </p:cNvSpPr>
          <p:nvPr>
            <p:ph type="sldNum" sz="quarter" idx="12"/>
          </p:nvPr>
        </p:nvSpPr>
        <p:spPr/>
        <p:txBody>
          <a:bodyPr/>
          <a:lstStyle/>
          <a:p>
            <a:fld id="{5399C65D-51A8-6A49-A8E9-E1C95037AAF2}" type="slidenum">
              <a:rPr lang="tr-TR" smtClean="0"/>
              <a:t>‹#›</a:t>
            </a:fld>
            <a:endParaRPr lang="tr-TR"/>
          </a:p>
        </p:txBody>
      </p:sp>
    </p:spTree>
    <p:extLst>
      <p:ext uri="{BB962C8B-B14F-4D97-AF65-F5344CB8AC3E}">
        <p14:creationId xmlns:p14="http://schemas.microsoft.com/office/powerpoint/2010/main" val="32744074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A7BF7E89-CDC9-0D48-969F-700731AD150E}"/>
              </a:ext>
            </a:extLst>
          </p:cNvPr>
          <p:cNvSpPr>
            <a:spLocks noGrp="1"/>
          </p:cNvSpPr>
          <p:nvPr>
            <p:ph type="title"/>
          </p:nvPr>
        </p:nvSpPr>
        <p:spPr/>
        <p:txBody>
          <a:bodyPr/>
          <a:lstStyle/>
          <a:p>
            <a:r>
              <a:rPr lang="tr-TR"/>
              <a:t>Asıl başlık stilini düzenlemek için tıklayın</a:t>
            </a:r>
          </a:p>
        </p:txBody>
      </p:sp>
      <p:sp>
        <p:nvSpPr>
          <p:cNvPr id="3" name="İçerik Yer Tutucusu 2">
            <a:extLst>
              <a:ext uri="{FF2B5EF4-FFF2-40B4-BE49-F238E27FC236}">
                <a16:creationId xmlns:a16="http://schemas.microsoft.com/office/drawing/2014/main" id="{B66C561D-1B10-7240-9DAE-6F21C833454D}"/>
              </a:ext>
            </a:extLst>
          </p:cNvPr>
          <p:cNvSpPr>
            <a:spLocks noGrp="1"/>
          </p:cNvSpPr>
          <p:nvPr>
            <p:ph idx="1"/>
          </p:nvPr>
        </p:nvSpPr>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BCC14A7D-4CD7-044C-B2F7-24D11CD37900}"/>
              </a:ext>
            </a:extLst>
          </p:cNvPr>
          <p:cNvSpPr>
            <a:spLocks noGrp="1"/>
          </p:cNvSpPr>
          <p:nvPr>
            <p:ph type="dt" sz="half" idx="10"/>
          </p:nvPr>
        </p:nvSpPr>
        <p:spPr/>
        <p:txBody>
          <a:bodyPr/>
          <a:lstStyle/>
          <a:p>
            <a:fld id="{0208697A-B9ED-4C44-9C44-4BBBAFA7A96F}" type="datetimeFigureOut">
              <a:rPr lang="tr-TR" smtClean="0"/>
              <a:t>3.06.2021</a:t>
            </a:fld>
            <a:endParaRPr lang="tr-TR"/>
          </a:p>
        </p:txBody>
      </p:sp>
      <p:sp>
        <p:nvSpPr>
          <p:cNvPr id="5" name="Alt Bilgi Yer Tutucusu 4">
            <a:extLst>
              <a:ext uri="{FF2B5EF4-FFF2-40B4-BE49-F238E27FC236}">
                <a16:creationId xmlns:a16="http://schemas.microsoft.com/office/drawing/2014/main" id="{CFBEDFAE-4D6F-2642-A285-D0697E1761E6}"/>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1F5F8186-F43B-9A4A-B17E-C50F667D63A0}"/>
              </a:ext>
            </a:extLst>
          </p:cNvPr>
          <p:cNvSpPr>
            <a:spLocks noGrp="1"/>
          </p:cNvSpPr>
          <p:nvPr>
            <p:ph type="sldNum" sz="quarter" idx="12"/>
          </p:nvPr>
        </p:nvSpPr>
        <p:spPr/>
        <p:txBody>
          <a:bodyPr/>
          <a:lstStyle/>
          <a:p>
            <a:fld id="{5399C65D-51A8-6A49-A8E9-E1C95037AAF2}" type="slidenum">
              <a:rPr lang="tr-TR" smtClean="0"/>
              <a:t>‹#›</a:t>
            </a:fld>
            <a:endParaRPr lang="tr-TR"/>
          </a:p>
        </p:txBody>
      </p:sp>
    </p:spTree>
    <p:extLst>
      <p:ext uri="{BB962C8B-B14F-4D97-AF65-F5344CB8AC3E}">
        <p14:creationId xmlns:p14="http://schemas.microsoft.com/office/powerpoint/2010/main" val="6144482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 Bilgisi">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D820CB2B-598E-2845-A716-10473C33D073}"/>
              </a:ext>
            </a:extLst>
          </p:cNvPr>
          <p:cNvSpPr>
            <a:spLocks noGrp="1"/>
          </p:cNvSpPr>
          <p:nvPr>
            <p:ph type="title"/>
          </p:nvPr>
        </p:nvSpPr>
        <p:spPr>
          <a:xfrm>
            <a:off x="831850" y="1709738"/>
            <a:ext cx="10515600" cy="2852737"/>
          </a:xfrm>
        </p:spPr>
        <p:txBody>
          <a:bodyPr anchor="b"/>
          <a:lstStyle>
            <a:lvl1pPr>
              <a:defRPr sz="6000"/>
            </a:lvl1pPr>
          </a:lstStyle>
          <a:p>
            <a:r>
              <a:rPr lang="tr-TR"/>
              <a:t>Asıl başlık stilini düzenlemek için tıklayın</a:t>
            </a:r>
          </a:p>
        </p:txBody>
      </p:sp>
      <p:sp>
        <p:nvSpPr>
          <p:cNvPr id="3" name="Metin Yer Tutucusu 2">
            <a:extLst>
              <a:ext uri="{FF2B5EF4-FFF2-40B4-BE49-F238E27FC236}">
                <a16:creationId xmlns:a16="http://schemas.microsoft.com/office/drawing/2014/main" id="{490563A0-4423-C54F-BCEC-F38BA0345F3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a:t>Asıl metin stillerini düzenlemek için tıklayın</a:t>
            </a:r>
          </a:p>
        </p:txBody>
      </p:sp>
      <p:sp>
        <p:nvSpPr>
          <p:cNvPr id="4" name="Veri Yer Tutucusu 3">
            <a:extLst>
              <a:ext uri="{FF2B5EF4-FFF2-40B4-BE49-F238E27FC236}">
                <a16:creationId xmlns:a16="http://schemas.microsoft.com/office/drawing/2014/main" id="{09DBE9B0-4553-5D4E-9768-506F41176DF9}"/>
              </a:ext>
            </a:extLst>
          </p:cNvPr>
          <p:cNvSpPr>
            <a:spLocks noGrp="1"/>
          </p:cNvSpPr>
          <p:nvPr>
            <p:ph type="dt" sz="half" idx="10"/>
          </p:nvPr>
        </p:nvSpPr>
        <p:spPr/>
        <p:txBody>
          <a:bodyPr/>
          <a:lstStyle/>
          <a:p>
            <a:fld id="{0208697A-B9ED-4C44-9C44-4BBBAFA7A96F}" type="datetimeFigureOut">
              <a:rPr lang="tr-TR" smtClean="0"/>
              <a:t>3.06.2021</a:t>
            </a:fld>
            <a:endParaRPr lang="tr-TR"/>
          </a:p>
        </p:txBody>
      </p:sp>
      <p:sp>
        <p:nvSpPr>
          <p:cNvPr id="5" name="Alt Bilgi Yer Tutucusu 4">
            <a:extLst>
              <a:ext uri="{FF2B5EF4-FFF2-40B4-BE49-F238E27FC236}">
                <a16:creationId xmlns:a16="http://schemas.microsoft.com/office/drawing/2014/main" id="{CF874390-ACEE-1049-9409-2DC013A8AC5C}"/>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7EA730F3-C291-E145-A183-147DC817E9C0}"/>
              </a:ext>
            </a:extLst>
          </p:cNvPr>
          <p:cNvSpPr>
            <a:spLocks noGrp="1"/>
          </p:cNvSpPr>
          <p:nvPr>
            <p:ph type="sldNum" sz="quarter" idx="12"/>
          </p:nvPr>
        </p:nvSpPr>
        <p:spPr/>
        <p:txBody>
          <a:bodyPr/>
          <a:lstStyle/>
          <a:p>
            <a:fld id="{5399C65D-51A8-6A49-A8E9-E1C95037AAF2}" type="slidenum">
              <a:rPr lang="tr-TR" smtClean="0"/>
              <a:t>‹#›</a:t>
            </a:fld>
            <a:endParaRPr lang="tr-TR"/>
          </a:p>
        </p:txBody>
      </p:sp>
    </p:spTree>
    <p:extLst>
      <p:ext uri="{BB962C8B-B14F-4D97-AF65-F5344CB8AC3E}">
        <p14:creationId xmlns:p14="http://schemas.microsoft.com/office/powerpoint/2010/main" val="2821309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2D245463-F3D4-684D-9D17-58BDBADBA3D5}"/>
              </a:ext>
            </a:extLst>
          </p:cNvPr>
          <p:cNvSpPr>
            <a:spLocks noGrp="1"/>
          </p:cNvSpPr>
          <p:nvPr>
            <p:ph type="title"/>
          </p:nvPr>
        </p:nvSpPr>
        <p:spPr/>
        <p:txBody>
          <a:bodyPr/>
          <a:lstStyle/>
          <a:p>
            <a:r>
              <a:rPr lang="tr-TR"/>
              <a:t>Asıl başlık stilini düzenlemek için tıklayın</a:t>
            </a:r>
          </a:p>
        </p:txBody>
      </p:sp>
      <p:sp>
        <p:nvSpPr>
          <p:cNvPr id="3" name="İçerik Yer Tutucusu 2">
            <a:extLst>
              <a:ext uri="{FF2B5EF4-FFF2-40B4-BE49-F238E27FC236}">
                <a16:creationId xmlns:a16="http://schemas.microsoft.com/office/drawing/2014/main" id="{955CF44C-82B7-4147-AAAC-17B685365706}"/>
              </a:ext>
            </a:extLst>
          </p:cNvPr>
          <p:cNvSpPr>
            <a:spLocks noGrp="1"/>
          </p:cNvSpPr>
          <p:nvPr>
            <p:ph sz="half" idx="1"/>
          </p:nvPr>
        </p:nvSpPr>
        <p:spPr>
          <a:xfrm>
            <a:off x="838200" y="1825625"/>
            <a:ext cx="5181600" cy="435133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a:extLst>
              <a:ext uri="{FF2B5EF4-FFF2-40B4-BE49-F238E27FC236}">
                <a16:creationId xmlns:a16="http://schemas.microsoft.com/office/drawing/2014/main" id="{73219DEC-B93C-4145-ACD8-0C305F5E235E}"/>
              </a:ext>
            </a:extLst>
          </p:cNvPr>
          <p:cNvSpPr>
            <a:spLocks noGrp="1"/>
          </p:cNvSpPr>
          <p:nvPr>
            <p:ph sz="half" idx="2"/>
          </p:nvPr>
        </p:nvSpPr>
        <p:spPr>
          <a:xfrm>
            <a:off x="6172200" y="1825625"/>
            <a:ext cx="5181600" cy="435133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5" name="Veri Yer Tutucusu 4">
            <a:extLst>
              <a:ext uri="{FF2B5EF4-FFF2-40B4-BE49-F238E27FC236}">
                <a16:creationId xmlns:a16="http://schemas.microsoft.com/office/drawing/2014/main" id="{FB51D969-FC63-4043-8BA2-6F48FBFF0724}"/>
              </a:ext>
            </a:extLst>
          </p:cNvPr>
          <p:cNvSpPr>
            <a:spLocks noGrp="1"/>
          </p:cNvSpPr>
          <p:nvPr>
            <p:ph type="dt" sz="half" idx="10"/>
          </p:nvPr>
        </p:nvSpPr>
        <p:spPr/>
        <p:txBody>
          <a:bodyPr/>
          <a:lstStyle/>
          <a:p>
            <a:fld id="{0208697A-B9ED-4C44-9C44-4BBBAFA7A96F}" type="datetimeFigureOut">
              <a:rPr lang="tr-TR" smtClean="0"/>
              <a:t>3.06.2021</a:t>
            </a:fld>
            <a:endParaRPr lang="tr-TR"/>
          </a:p>
        </p:txBody>
      </p:sp>
      <p:sp>
        <p:nvSpPr>
          <p:cNvPr id="6" name="Alt Bilgi Yer Tutucusu 5">
            <a:extLst>
              <a:ext uri="{FF2B5EF4-FFF2-40B4-BE49-F238E27FC236}">
                <a16:creationId xmlns:a16="http://schemas.microsoft.com/office/drawing/2014/main" id="{D78B7510-CF9A-B04B-8058-BC3BD4DFFD7C}"/>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420E8D52-F68E-5B43-AA5D-409D34EFFE51}"/>
              </a:ext>
            </a:extLst>
          </p:cNvPr>
          <p:cNvSpPr>
            <a:spLocks noGrp="1"/>
          </p:cNvSpPr>
          <p:nvPr>
            <p:ph type="sldNum" sz="quarter" idx="12"/>
          </p:nvPr>
        </p:nvSpPr>
        <p:spPr/>
        <p:txBody>
          <a:bodyPr/>
          <a:lstStyle/>
          <a:p>
            <a:fld id="{5399C65D-51A8-6A49-A8E9-E1C95037AAF2}" type="slidenum">
              <a:rPr lang="tr-TR" smtClean="0"/>
              <a:t>‹#›</a:t>
            </a:fld>
            <a:endParaRPr lang="tr-TR"/>
          </a:p>
        </p:txBody>
      </p:sp>
    </p:spTree>
    <p:extLst>
      <p:ext uri="{BB962C8B-B14F-4D97-AF65-F5344CB8AC3E}">
        <p14:creationId xmlns:p14="http://schemas.microsoft.com/office/powerpoint/2010/main" val="37121741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AB37C69F-3A24-734D-8804-63443C847F29}"/>
              </a:ext>
            </a:extLst>
          </p:cNvPr>
          <p:cNvSpPr>
            <a:spLocks noGrp="1"/>
          </p:cNvSpPr>
          <p:nvPr>
            <p:ph type="title"/>
          </p:nvPr>
        </p:nvSpPr>
        <p:spPr>
          <a:xfrm>
            <a:off x="839788" y="365125"/>
            <a:ext cx="10515600" cy="1325563"/>
          </a:xfrm>
        </p:spPr>
        <p:txBody>
          <a:bodyPr/>
          <a:lstStyle/>
          <a:p>
            <a:r>
              <a:rPr lang="tr-TR"/>
              <a:t>Asıl başlık stilini düzenlemek için tıklayın</a:t>
            </a:r>
          </a:p>
        </p:txBody>
      </p:sp>
      <p:sp>
        <p:nvSpPr>
          <p:cNvPr id="3" name="Metin Yer Tutucusu 2">
            <a:extLst>
              <a:ext uri="{FF2B5EF4-FFF2-40B4-BE49-F238E27FC236}">
                <a16:creationId xmlns:a16="http://schemas.microsoft.com/office/drawing/2014/main" id="{0EDA9D46-CA85-2A42-B0D4-EE8220ED563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4" name="İçerik Yer Tutucusu 3">
            <a:extLst>
              <a:ext uri="{FF2B5EF4-FFF2-40B4-BE49-F238E27FC236}">
                <a16:creationId xmlns:a16="http://schemas.microsoft.com/office/drawing/2014/main" id="{9A2B7847-4AD0-A649-BA1A-9403D302E9B4}"/>
              </a:ext>
            </a:extLst>
          </p:cNvPr>
          <p:cNvSpPr>
            <a:spLocks noGrp="1"/>
          </p:cNvSpPr>
          <p:nvPr>
            <p:ph sz="half" idx="2"/>
          </p:nvPr>
        </p:nvSpPr>
        <p:spPr>
          <a:xfrm>
            <a:off x="839788" y="2505075"/>
            <a:ext cx="5157787" cy="368458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5" name="Metin Yer Tutucusu 4">
            <a:extLst>
              <a:ext uri="{FF2B5EF4-FFF2-40B4-BE49-F238E27FC236}">
                <a16:creationId xmlns:a16="http://schemas.microsoft.com/office/drawing/2014/main" id="{552E0753-3EBE-A649-B4B2-9507DE82BA8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6" name="İçerik Yer Tutucusu 5">
            <a:extLst>
              <a:ext uri="{FF2B5EF4-FFF2-40B4-BE49-F238E27FC236}">
                <a16:creationId xmlns:a16="http://schemas.microsoft.com/office/drawing/2014/main" id="{7E693D6B-D427-984C-8EF9-74B591A0E02E}"/>
              </a:ext>
            </a:extLst>
          </p:cNvPr>
          <p:cNvSpPr>
            <a:spLocks noGrp="1"/>
          </p:cNvSpPr>
          <p:nvPr>
            <p:ph sz="quarter" idx="4"/>
          </p:nvPr>
        </p:nvSpPr>
        <p:spPr>
          <a:xfrm>
            <a:off x="6172200" y="2505075"/>
            <a:ext cx="5183188" cy="368458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7" name="Veri Yer Tutucusu 6">
            <a:extLst>
              <a:ext uri="{FF2B5EF4-FFF2-40B4-BE49-F238E27FC236}">
                <a16:creationId xmlns:a16="http://schemas.microsoft.com/office/drawing/2014/main" id="{4B01E784-0A54-AA4E-B783-47B92E218CAD}"/>
              </a:ext>
            </a:extLst>
          </p:cNvPr>
          <p:cNvSpPr>
            <a:spLocks noGrp="1"/>
          </p:cNvSpPr>
          <p:nvPr>
            <p:ph type="dt" sz="half" idx="10"/>
          </p:nvPr>
        </p:nvSpPr>
        <p:spPr/>
        <p:txBody>
          <a:bodyPr/>
          <a:lstStyle/>
          <a:p>
            <a:fld id="{0208697A-B9ED-4C44-9C44-4BBBAFA7A96F}" type="datetimeFigureOut">
              <a:rPr lang="tr-TR" smtClean="0"/>
              <a:t>3.06.2021</a:t>
            </a:fld>
            <a:endParaRPr lang="tr-TR"/>
          </a:p>
        </p:txBody>
      </p:sp>
      <p:sp>
        <p:nvSpPr>
          <p:cNvPr id="8" name="Alt Bilgi Yer Tutucusu 7">
            <a:extLst>
              <a:ext uri="{FF2B5EF4-FFF2-40B4-BE49-F238E27FC236}">
                <a16:creationId xmlns:a16="http://schemas.microsoft.com/office/drawing/2014/main" id="{5202E08B-F740-1C41-A88F-FC58397DBB5E}"/>
              </a:ext>
            </a:extLst>
          </p:cNvPr>
          <p:cNvSpPr>
            <a:spLocks noGrp="1"/>
          </p:cNvSpPr>
          <p:nvPr>
            <p:ph type="ftr" sz="quarter" idx="11"/>
          </p:nvPr>
        </p:nvSpPr>
        <p:spPr/>
        <p:txBody>
          <a:bodyPr/>
          <a:lstStyle/>
          <a:p>
            <a:endParaRPr lang="tr-TR"/>
          </a:p>
        </p:txBody>
      </p:sp>
      <p:sp>
        <p:nvSpPr>
          <p:cNvPr id="9" name="Slayt Numarası Yer Tutucusu 8">
            <a:extLst>
              <a:ext uri="{FF2B5EF4-FFF2-40B4-BE49-F238E27FC236}">
                <a16:creationId xmlns:a16="http://schemas.microsoft.com/office/drawing/2014/main" id="{F4853C82-BA93-8548-9062-5880C8C8901D}"/>
              </a:ext>
            </a:extLst>
          </p:cNvPr>
          <p:cNvSpPr>
            <a:spLocks noGrp="1"/>
          </p:cNvSpPr>
          <p:nvPr>
            <p:ph type="sldNum" sz="quarter" idx="12"/>
          </p:nvPr>
        </p:nvSpPr>
        <p:spPr/>
        <p:txBody>
          <a:bodyPr/>
          <a:lstStyle/>
          <a:p>
            <a:fld id="{5399C65D-51A8-6A49-A8E9-E1C95037AAF2}" type="slidenum">
              <a:rPr lang="tr-TR" smtClean="0"/>
              <a:t>‹#›</a:t>
            </a:fld>
            <a:endParaRPr lang="tr-TR"/>
          </a:p>
        </p:txBody>
      </p:sp>
    </p:spTree>
    <p:extLst>
      <p:ext uri="{BB962C8B-B14F-4D97-AF65-F5344CB8AC3E}">
        <p14:creationId xmlns:p14="http://schemas.microsoft.com/office/powerpoint/2010/main" val="19780731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9F2981C0-9C7D-664F-8648-0BCCCF5E0C72}"/>
              </a:ext>
            </a:extLst>
          </p:cNvPr>
          <p:cNvSpPr>
            <a:spLocks noGrp="1"/>
          </p:cNvSpPr>
          <p:nvPr>
            <p:ph type="title"/>
          </p:nvPr>
        </p:nvSpPr>
        <p:spPr/>
        <p:txBody>
          <a:bodyPr/>
          <a:lstStyle/>
          <a:p>
            <a:r>
              <a:rPr lang="tr-TR"/>
              <a:t>Asıl başlık stilini düzenlemek için tıklayın</a:t>
            </a:r>
          </a:p>
        </p:txBody>
      </p:sp>
      <p:sp>
        <p:nvSpPr>
          <p:cNvPr id="3" name="Veri Yer Tutucusu 2">
            <a:extLst>
              <a:ext uri="{FF2B5EF4-FFF2-40B4-BE49-F238E27FC236}">
                <a16:creationId xmlns:a16="http://schemas.microsoft.com/office/drawing/2014/main" id="{3D3B2B51-0E2D-4D4E-AFAB-1576F024D549}"/>
              </a:ext>
            </a:extLst>
          </p:cNvPr>
          <p:cNvSpPr>
            <a:spLocks noGrp="1"/>
          </p:cNvSpPr>
          <p:nvPr>
            <p:ph type="dt" sz="half" idx="10"/>
          </p:nvPr>
        </p:nvSpPr>
        <p:spPr/>
        <p:txBody>
          <a:bodyPr/>
          <a:lstStyle/>
          <a:p>
            <a:fld id="{0208697A-B9ED-4C44-9C44-4BBBAFA7A96F}" type="datetimeFigureOut">
              <a:rPr lang="tr-TR" smtClean="0"/>
              <a:t>3.06.2021</a:t>
            </a:fld>
            <a:endParaRPr lang="tr-TR"/>
          </a:p>
        </p:txBody>
      </p:sp>
      <p:sp>
        <p:nvSpPr>
          <p:cNvPr id="4" name="Alt Bilgi Yer Tutucusu 3">
            <a:extLst>
              <a:ext uri="{FF2B5EF4-FFF2-40B4-BE49-F238E27FC236}">
                <a16:creationId xmlns:a16="http://schemas.microsoft.com/office/drawing/2014/main" id="{F85CA1F2-DC2E-5D45-8B91-78DD548B26C2}"/>
              </a:ext>
            </a:extLst>
          </p:cNvPr>
          <p:cNvSpPr>
            <a:spLocks noGrp="1"/>
          </p:cNvSpPr>
          <p:nvPr>
            <p:ph type="ftr" sz="quarter" idx="11"/>
          </p:nvPr>
        </p:nvSpPr>
        <p:spPr/>
        <p:txBody>
          <a:bodyPr/>
          <a:lstStyle/>
          <a:p>
            <a:endParaRPr lang="tr-TR"/>
          </a:p>
        </p:txBody>
      </p:sp>
      <p:sp>
        <p:nvSpPr>
          <p:cNvPr id="5" name="Slayt Numarası Yer Tutucusu 4">
            <a:extLst>
              <a:ext uri="{FF2B5EF4-FFF2-40B4-BE49-F238E27FC236}">
                <a16:creationId xmlns:a16="http://schemas.microsoft.com/office/drawing/2014/main" id="{EABABBE7-A18A-E843-A92A-1C174F6E83F4}"/>
              </a:ext>
            </a:extLst>
          </p:cNvPr>
          <p:cNvSpPr>
            <a:spLocks noGrp="1"/>
          </p:cNvSpPr>
          <p:nvPr>
            <p:ph type="sldNum" sz="quarter" idx="12"/>
          </p:nvPr>
        </p:nvSpPr>
        <p:spPr/>
        <p:txBody>
          <a:bodyPr/>
          <a:lstStyle/>
          <a:p>
            <a:fld id="{5399C65D-51A8-6A49-A8E9-E1C95037AAF2}" type="slidenum">
              <a:rPr lang="tr-TR" smtClean="0"/>
              <a:t>‹#›</a:t>
            </a:fld>
            <a:endParaRPr lang="tr-TR"/>
          </a:p>
        </p:txBody>
      </p:sp>
    </p:spTree>
    <p:extLst>
      <p:ext uri="{BB962C8B-B14F-4D97-AF65-F5344CB8AC3E}">
        <p14:creationId xmlns:p14="http://schemas.microsoft.com/office/powerpoint/2010/main" val="12225002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a:extLst>
              <a:ext uri="{FF2B5EF4-FFF2-40B4-BE49-F238E27FC236}">
                <a16:creationId xmlns:a16="http://schemas.microsoft.com/office/drawing/2014/main" id="{16B36505-BF15-ED41-A21D-F5B587674C02}"/>
              </a:ext>
            </a:extLst>
          </p:cNvPr>
          <p:cNvSpPr>
            <a:spLocks noGrp="1"/>
          </p:cNvSpPr>
          <p:nvPr>
            <p:ph type="dt" sz="half" idx="10"/>
          </p:nvPr>
        </p:nvSpPr>
        <p:spPr/>
        <p:txBody>
          <a:bodyPr/>
          <a:lstStyle/>
          <a:p>
            <a:fld id="{0208697A-B9ED-4C44-9C44-4BBBAFA7A96F}" type="datetimeFigureOut">
              <a:rPr lang="tr-TR" smtClean="0"/>
              <a:t>3.06.2021</a:t>
            </a:fld>
            <a:endParaRPr lang="tr-TR"/>
          </a:p>
        </p:txBody>
      </p:sp>
      <p:sp>
        <p:nvSpPr>
          <p:cNvPr id="3" name="Alt Bilgi Yer Tutucusu 2">
            <a:extLst>
              <a:ext uri="{FF2B5EF4-FFF2-40B4-BE49-F238E27FC236}">
                <a16:creationId xmlns:a16="http://schemas.microsoft.com/office/drawing/2014/main" id="{0D20151D-C64D-C84A-BD28-76F58FD52FE7}"/>
              </a:ext>
            </a:extLst>
          </p:cNvPr>
          <p:cNvSpPr>
            <a:spLocks noGrp="1"/>
          </p:cNvSpPr>
          <p:nvPr>
            <p:ph type="ftr" sz="quarter" idx="11"/>
          </p:nvPr>
        </p:nvSpPr>
        <p:spPr/>
        <p:txBody>
          <a:bodyPr/>
          <a:lstStyle/>
          <a:p>
            <a:endParaRPr lang="tr-TR"/>
          </a:p>
        </p:txBody>
      </p:sp>
      <p:sp>
        <p:nvSpPr>
          <p:cNvPr id="4" name="Slayt Numarası Yer Tutucusu 3">
            <a:extLst>
              <a:ext uri="{FF2B5EF4-FFF2-40B4-BE49-F238E27FC236}">
                <a16:creationId xmlns:a16="http://schemas.microsoft.com/office/drawing/2014/main" id="{119FC39D-A700-454E-92EC-86AB4AE2E1EA}"/>
              </a:ext>
            </a:extLst>
          </p:cNvPr>
          <p:cNvSpPr>
            <a:spLocks noGrp="1"/>
          </p:cNvSpPr>
          <p:nvPr>
            <p:ph type="sldNum" sz="quarter" idx="12"/>
          </p:nvPr>
        </p:nvSpPr>
        <p:spPr/>
        <p:txBody>
          <a:bodyPr/>
          <a:lstStyle/>
          <a:p>
            <a:fld id="{5399C65D-51A8-6A49-A8E9-E1C95037AAF2}" type="slidenum">
              <a:rPr lang="tr-TR" smtClean="0"/>
              <a:t>‹#›</a:t>
            </a:fld>
            <a:endParaRPr lang="tr-TR"/>
          </a:p>
        </p:txBody>
      </p:sp>
    </p:spTree>
    <p:extLst>
      <p:ext uri="{BB962C8B-B14F-4D97-AF65-F5344CB8AC3E}">
        <p14:creationId xmlns:p14="http://schemas.microsoft.com/office/powerpoint/2010/main" val="30762863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C3D47A52-37EB-3947-82F7-73AC21F42606}"/>
              </a:ext>
            </a:extLst>
          </p:cNvPr>
          <p:cNvSpPr>
            <a:spLocks noGrp="1"/>
          </p:cNvSpPr>
          <p:nvPr>
            <p:ph type="title"/>
          </p:nvPr>
        </p:nvSpPr>
        <p:spPr>
          <a:xfrm>
            <a:off x="839788" y="457200"/>
            <a:ext cx="3932237" cy="1600200"/>
          </a:xfrm>
        </p:spPr>
        <p:txBody>
          <a:bodyPr anchor="b"/>
          <a:lstStyle>
            <a:lvl1pPr>
              <a:defRPr sz="3200"/>
            </a:lvl1pPr>
          </a:lstStyle>
          <a:p>
            <a:r>
              <a:rPr lang="tr-TR"/>
              <a:t>Asıl başlık stilini düzenlemek için tıklayın</a:t>
            </a:r>
          </a:p>
        </p:txBody>
      </p:sp>
      <p:sp>
        <p:nvSpPr>
          <p:cNvPr id="3" name="İçerik Yer Tutucusu 2">
            <a:extLst>
              <a:ext uri="{FF2B5EF4-FFF2-40B4-BE49-F238E27FC236}">
                <a16:creationId xmlns:a16="http://schemas.microsoft.com/office/drawing/2014/main" id="{D20B1DA9-E0E3-ED49-96FA-57E9493A47A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Metin Yer Tutucusu 3">
            <a:extLst>
              <a:ext uri="{FF2B5EF4-FFF2-40B4-BE49-F238E27FC236}">
                <a16:creationId xmlns:a16="http://schemas.microsoft.com/office/drawing/2014/main" id="{E4A8FF7F-1CE2-E043-ADF4-E0C98ABDFED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Veri Yer Tutucusu 4">
            <a:extLst>
              <a:ext uri="{FF2B5EF4-FFF2-40B4-BE49-F238E27FC236}">
                <a16:creationId xmlns:a16="http://schemas.microsoft.com/office/drawing/2014/main" id="{ACC212A1-2E9C-9246-923B-97BEC682644A}"/>
              </a:ext>
            </a:extLst>
          </p:cNvPr>
          <p:cNvSpPr>
            <a:spLocks noGrp="1"/>
          </p:cNvSpPr>
          <p:nvPr>
            <p:ph type="dt" sz="half" idx="10"/>
          </p:nvPr>
        </p:nvSpPr>
        <p:spPr/>
        <p:txBody>
          <a:bodyPr/>
          <a:lstStyle/>
          <a:p>
            <a:fld id="{0208697A-B9ED-4C44-9C44-4BBBAFA7A96F}" type="datetimeFigureOut">
              <a:rPr lang="tr-TR" smtClean="0"/>
              <a:t>3.06.2021</a:t>
            </a:fld>
            <a:endParaRPr lang="tr-TR"/>
          </a:p>
        </p:txBody>
      </p:sp>
      <p:sp>
        <p:nvSpPr>
          <p:cNvPr id="6" name="Alt Bilgi Yer Tutucusu 5">
            <a:extLst>
              <a:ext uri="{FF2B5EF4-FFF2-40B4-BE49-F238E27FC236}">
                <a16:creationId xmlns:a16="http://schemas.microsoft.com/office/drawing/2014/main" id="{1BA685C5-B67B-6B4F-B7F5-467AD1C763D2}"/>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64E528DE-A949-4442-AC7E-56441281148B}"/>
              </a:ext>
            </a:extLst>
          </p:cNvPr>
          <p:cNvSpPr>
            <a:spLocks noGrp="1"/>
          </p:cNvSpPr>
          <p:nvPr>
            <p:ph type="sldNum" sz="quarter" idx="12"/>
          </p:nvPr>
        </p:nvSpPr>
        <p:spPr/>
        <p:txBody>
          <a:bodyPr/>
          <a:lstStyle/>
          <a:p>
            <a:fld id="{5399C65D-51A8-6A49-A8E9-E1C95037AAF2}" type="slidenum">
              <a:rPr lang="tr-TR" smtClean="0"/>
              <a:t>‹#›</a:t>
            </a:fld>
            <a:endParaRPr lang="tr-TR"/>
          </a:p>
        </p:txBody>
      </p:sp>
    </p:spTree>
    <p:extLst>
      <p:ext uri="{BB962C8B-B14F-4D97-AF65-F5344CB8AC3E}">
        <p14:creationId xmlns:p14="http://schemas.microsoft.com/office/powerpoint/2010/main" val="40189010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967E5CD8-CB77-A448-8521-A295F51C5293}"/>
              </a:ext>
            </a:extLst>
          </p:cNvPr>
          <p:cNvSpPr>
            <a:spLocks noGrp="1"/>
          </p:cNvSpPr>
          <p:nvPr>
            <p:ph type="title"/>
          </p:nvPr>
        </p:nvSpPr>
        <p:spPr>
          <a:xfrm>
            <a:off x="839788" y="457200"/>
            <a:ext cx="3932237" cy="1600200"/>
          </a:xfrm>
        </p:spPr>
        <p:txBody>
          <a:bodyPr anchor="b"/>
          <a:lstStyle>
            <a:lvl1pPr>
              <a:defRPr sz="3200"/>
            </a:lvl1pPr>
          </a:lstStyle>
          <a:p>
            <a:r>
              <a:rPr lang="tr-TR"/>
              <a:t>Asıl başlık stilini düzenlemek için tıklayın</a:t>
            </a:r>
          </a:p>
        </p:txBody>
      </p:sp>
      <p:sp>
        <p:nvSpPr>
          <p:cNvPr id="3" name="Resim Yer Tutucusu 2">
            <a:extLst>
              <a:ext uri="{FF2B5EF4-FFF2-40B4-BE49-F238E27FC236}">
                <a16:creationId xmlns:a16="http://schemas.microsoft.com/office/drawing/2014/main" id="{F6B91D5E-35F2-3B42-8BCC-AED2342A1F0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a:extLst>
              <a:ext uri="{FF2B5EF4-FFF2-40B4-BE49-F238E27FC236}">
                <a16:creationId xmlns:a16="http://schemas.microsoft.com/office/drawing/2014/main" id="{BF2AE931-A8E3-454C-A7BE-87A09D322EA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Veri Yer Tutucusu 4">
            <a:extLst>
              <a:ext uri="{FF2B5EF4-FFF2-40B4-BE49-F238E27FC236}">
                <a16:creationId xmlns:a16="http://schemas.microsoft.com/office/drawing/2014/main" id="{3022A4FC-8234-CB4D-B903-370173DB98D0}"/>
              </a:ext>
            </a:extLst>
          </p:cNvPr>
          <p:cNvSpPr>
            <a:spLocks noGrp="1"/>
          </p:cNvSpPr>
          <p:nvPr>
            <p:ph type="dt" sz="half" idx="10"/>
          </p:nvPr>
        </p:nvSpPr>
        <p:spPr/>
        <p:txBody>
          <a:bodyPr/>
          <a:lstStyle/>
          <a:p>
            <a:fld id="{0208697A-B9ED-4C44-9C44-4BBBAFA7A96F}" type="datetimeFigureOut">
              <a:rPr lang="tr-TR" smtClean="0"/>
              <a:t>3.06.2021</a:t>
            </a:fld>
            <a:endParaRPr lang="tr-TR"/>
          </a:p>
        </p:txBody>
      </p:sp>
      <p:sp>
        <p:nvSpPr>
          <p:cNvPr id="6" name="Alt Bilgi Yer Tutucusu 5">
            <a:extLst>
              <a:ext uri="{FF2B5EF4-FFF2-40B4-BE49-F238E27FC236}">
                <a16:creationId xmlns:a16="http://schemas.microsoft.com/office/drawing/2014/main" id="{CC76DEEA-B600-3346-BDCF-5650A27ED96C}"/>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0DCDBB7A-B4A8-4B4D-ACB7-41688D20CFF3}"/>
              </a:ext>
            </a:extLst>
          </p:cNvPr>
          <p:cNvSpPr>
            <a:spLocks noGrp="1"/>
          </p:cNvSpPr>
          <p:nvPr>
            <p:ph type="sldNum" sz="quarter" idx="12"/>
          </p:nvPr>
        </p:nvSpPr>
        <p:spPr/>
        <p:txBody>
          <a:bodyPr/>
          <a:lstStyle/>
          <a:p>
            <a:fld id="{5399C65D-51A8-6A49-A8E9-E1C95037AAF2}" type="slidenum">
              <a:rPr lang="tr-TR" smtClean="0"/>
              <a:t>‹#›</a:t>
            </a:fld>
            <a:endParaRPr lang="tr-TR"/>
          </a:p>
        </p:txBody>
      </p:sp>
    </p:spTree>
    <p:extLst>
      <p:ext uri="{BB962C8B-B14F-4D97-AF65-F5344CB8AC3E}">
        <p14:creationId xmlns:p14="http://schemas.microsoft.com/office/powerpoint/2010/main" val="12383464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a:extLst>
              <a:ext uri="{FF2B5EF4-FFF2-40B4-BE49-F238E27FC236}">
                <a16:creationId xmlns:a16="http://schemas.microsoft.com/office/drawing/2014/main" id="{BCB304D3-D88D-A044-81C7-139647FC56F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a:t>Asıl başlık stilini düzenlemek için tıklayın</a:t>
            </a:r>
          </a:p>
        </p:txBody>
      </p:sp>
      <p:sp>
        <p:nvSpPr>
          <p:cNvPr id="3" name="Metin Yer Tutucusu 2">
            <a:extLst>
              <a:ext uri="{FF2B5EF4-FFF2-40B4-BE49-F238E27FC236}">
                <a16:creationId xmlns:a16="http://schemas.microsoft.com/office/drawing/2014/main" id="{CD74AF3F-5733-CD4D-B2A9-44394F47EDA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173E79B7-3752-DC4B-B77F-87B33C50858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208697A-B9ED-4C44-9C44-4BBBAFA7A96F}" type="datetimeFigureOut">
              <a:rPr lang="tr-TR" smtClean="0"/>
              <a:t>3.06.2021</a:t>
            </a:fld>
            <a:endParaRPr lang="tr-TR"/>
          </a:p>
        </p:txBody>
      </p:sp>
      <p:sp>
        <p:nvSpPr>
          <p:cNvPr id="5" name="Alt Bilgi Yer Tutucusu 4">
            <a:extLst>
              <a:ext uri="{FF2B5EF4-FFF2-40B4-BE49-F238E27FC236}">
                <a16:creationId xmlns:a16="http://schemas.microsoft.com/office/drawing/2014/main" id="{6BEB2F6B-DBAE-C944-8B08-F840DF44F37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Slayt Numarası Yer Tutucusu 5">
            <a:extLst>
              <a:ext uri="{FF2B5EF4-FFF2-40B4-BE49-F238E27FC236}">
                <a16:creationId xmlns:a16="http://schemas.microsoft.com/office/drawing/2014/main" id="{F27046AE-EB5D-5040-81C0-76F6C51CCD2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399C65D-51A8-6A49-A8E9-E1C95037AAF2}" type="slidenum">
              <a:rPr lang="tr-TR" smtClean="0"/>
              <a:t>‹#›</a:t>
            </a:fld>
            <a:endParaRPr lang="tr-TR"/>
          </a:p>
        </p:txBody>
      </p:sp>
    </p:spTree>
    <p:extLst>
      <p:ext uri="{BB962C8B-B14F-4D97-AF65-F5344CB8AC3E}">
        <p14:creationId xmlns:p14="http://schemas.microsoft.com/office/powerpoint/2010/main" val="156991578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1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file:////var/folders/jc/jm0gdf0j33q_4xwzz_qhz20w0000gn/T/com.microsoft.Word/WebArchiveCopyPasteTempFiles/fimmu-08-02012-g005.jpg" TargetMode="External"/><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6.jpeg"/><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8.xml.rels><?xml version="1.0" encoding="UTF-8" standalone="yes"?>
<Relationships xmlns="http://schemas.openxmlformats.org/package/2006/relationships"><Relationship Id="rId2" Type="http://schemas.openxmlformats.org/officeDocument/2006/relationships/image" Target="../media/image11.tif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8" name="Picture 4" descr="How Does the Brain Work? | Dana Foundation">
            <a:extLst>
              <a:ext uri="{FF2B5EF4-FFF2-40B4-BE49-F238E27FC236}">
                <a16:creationId xmlns:a16="http://schemas.microsoft.com/office/drawing/2014/main" id="{8AC92A9B-9BC5-3A44-9063-02F1D89D6EE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667"/>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1030" name="Rectangle 136">
            <a:extLst>
              <a:ext uri="{FF2B5EF4-FFF2-40B4-BE49-F238E27FC236}">
                <a16:creationId xmlns:a16="http://schemas.microsoft.com/office/drawing/2014/main" id="{DCF1FFC3-D020-43C3-8B93-EF6BEFC46D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1912620" y="1929384"/>
            <a:ext cx="8366760" cy="2999232"/>
          </a:xfrm>
          <a:prstGeom prst="rect">
            <a:avLst/>
          </a:prstGeom>
          <a:solidFill>
            <a:schemeClr val="bg1">
              <a:alpha val="89000"/>
            </a:schemeClr>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BBF75C81-770D-594D-A0CF-5FB3671745C8}"/>
              </a:ext>
            </a:extLst>
          </p:cNvPr>
          <p:cNvSpPr>
            <a:spLocks noGrp="1"/>
          </p:cNvSpPr>
          <p:nvPr>
            <p:ph type="ctrTitle"/>
          </p:nvPr>
        </p:nvSpPr>
        <p:spPr>
          <a:xfrm>
            <a:off x="2366010" y="2242539"/>
            <a:ext cx="7459980" cy="1425924"/>
          </a:xfrm>
        </p:spPr>
        <p:txBody>
          <a:bodyPr>
            <a:normAutofit/>
          </a:bodyPr>
          <a:lstStyle/>
          <a:p>
            <a:r>
              <a:rPr lang="tr-TR" sz="4200" b="1" dirty="0"/>
              <a:t>WHAT INFLAMMASOMES TELL US ABOUT MULTIPLE SCLEROSIS</a:t>
            </a:r>
          </a:p>
        </p:txBody>
      </p:sp>
      <p:sp>
        <p:nvSpPr>
          <p:cNvPr id="3" name="Alt Başlık 2">
            <a:extLst>
              <a:ext uri="{FF2B5EF4-FFF2-40B4-BE49-F238E27FC236}">
                <a16:creationId xmlns:a16="http://schemas.microsoft.com/office/drawing/2014/main" id="{333723AE-653F-1048-AEC4-2FC0E1348265}"/>
              </a:ext>
            </a:extLst>
          </p:cNvPr>
          <p:cNvSpPr>
            <a:spLocks noGrp="1"/>
          </p:cNvSpPr>
          <p:nvPr>
            <p:ph type="subTitle" idx="1"/>
          </p:nvPr>
        </p:nvSpPr>
        <p:spPr>
          <a:xfrm>
            <a:off x="2366010" y="3884037"/>
            <a:ext cx="7459980" cy="468888"/>
          </a:xfrm>
        </p:spPr>
        <p:txBody>
          <a:bodyPr>
            <a:noAutofit/>
          </a:bodyPr>
          <a:lstStyle/>
          <a:p>
            <a:r>
              <a:rPr lang="tr-TR" sz="1200" b="1" dirty="0"/>
              <a:t>NİSA HOCAOĞLU</a:t>
            </a:r>
          </a:p>
          <a:p>
            <a:r>
              <a:rPr lang="tr-TR" sz="1200" b="1" dirty="0"/>
              <a:t>PROF DR ESRA GÜRSOY</a:t>
            </a:r>
          </a:p>
        </p:txBody>
      </p:sp>
      <p:cxnSp>
        <p:nvCxnSpPr>
          <p:cNvPr id="1031" name="Straight Connector 138">
            <a:extLst>
              <a:ext uri="{FF2B5EF4-FFF2-40B4-BE49-F238E27FC236}">
                <a16:creationId xmlns:a16="http://schemas.microsoft.com/office/drawing/2014/main" id="{16FC4A39-71B0-433B-AB94-CBFFA0DF90D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802605" y="3792064"/>
            <a:ext cx="2586790" cy="0"/>
          </a:xfrm>
          <a:prstGeom prst="line">
            <a:avLst/>
          </a:prstGeom>
          <a:ln w="22225">
            <a:solidFill>
              <a:srgbClr val="885C8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40940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2B97F24A-32CE-4C1C-A50D-3016B394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E4999243-BDC7-454D-91B5-1D4C1D9CA4B9}"/>
              </a:ext>
            </a:extLst>
          </p:cNvPr>
          <p:cNvSpPr>
            <a:spLocks noGrp="1"/>
          </p:cNvSpPr>
          <p:nvPr>
            <p:ph type="title"/>
          </p:nvPr>
        </p:nvSpPr>
        <p:spPr>
          <a:xfrm>
            <a:off x="630936" y="639520"/>
            <a:ext cx="3429000" cy="1719072"/>
          </a:xfrm>
        </p:spPr>
        <p:txBody>
          <a:bodyPr vert="horz" lIns="91440" tIns="45720" rIns="91440" bIns="45720" rtlCol="0" anchor="b">
            <a:normAutofit/>
          </a:bodyPr>
          <a:lstStyle/>
          <a:p>
            <a:r>
              <a:rPr lang="en-US" sz="5400" kern="1200">
                <a:solidFill>
                  <a:schemeClr val="tx1"/>
                </a:solidFill>
                <a:latin typeface="+mj-lt"/>
                <a:ea typeface="+mj-ea"/>
                <a:cs typeface="+mj-cs"/>
              </a:rPr>
              <a:t>RESULTS</a:t>
            </a:r>
          </a:p>
        </p:txBody>
      </p:sp>
      <p:sp>
        <p:nvSpPr>
          <p:cNvPr id="21" name="sketch line">
            <a:extLst>
              <a:ext uri="{FF2B5EF4-FFF2-40B4-BE49-F238E27FC236}">
                <a16:creationId xmlns:a16="http://schemas.microsoft.com/office/drawing/2014/main" id="{6357EC4F-235E-4222-A36F-C7878ACE37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573756"/>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Metin kutusu 5">
            <a:extLst>
              <a:ext uri="{FF2B5EF4-FFF2-40B4-BE49-F238E27FC236}">
                <a16:creationId xmlns:a16="http://schemas.microsoft.com/office/drawing/2014/main" id="{8E9143B9-14AC-1746-9AE7-9B42F36AFAD5}"/>
              </a:ext>
            </a:extLst>
          </p:cNvPr>
          <p:cNvSpPr txBox="1"/>
          <p:nvPr/>
        </p:nvSpPr>
        <p:spPr>
          <a:xfrm>
            <a:off x="630936" y="2807208"/>
            <a:ext cx="3429000" cy="3410712"/>
          </a:xfrm>
          <a:prstGeom prst="rect">
            <a:avLst/>
          </a:prstGeom>
        </p:spPr>
        <p:txBody>
          <a:bodyPr vert="horz" lIns="91440" tIns="45720" rIns="91440" bIns="45720" rtlCol="0" anchor="t">
            <a:normAutofit/>
          </a:bodyPr>
          <a:lstStyle/>
          <a:p>
            <a:pPr marL="285750" indent="-228600">
              <a:lnSpc>
                <a:spcPct val="90000"/>
              </a:lnSpc>
              <a:spcAft>
                <a:spcPts val="600"/>
              </a:spcAft>
              <a:buFont typeface="Arial" panose="020B0604020202020204" pitchFamily="34" charset="0"/>
              <a:buChar char="•"/>
            </a:pPr>
            <a:r>
              <a:rPr lang="en-US" sz="1400" dirty="0"/>
              <a:t>In remission and relapse group NLRP3 gene expression was found to be increased compared to the controls, but the increase was not statistically significant (p=0,940)</a:t>
            </a:r>
          </a:p>
          <a:p>
            <a:pPr marL="285750" indent="-228600">
              <a:lnSpc>
                <a:spcPct val="90000"/>
              </a:lnSpc>
              <a:spcAft>
                <a:spcPts val="600"/>
              </a:spcAft>
              <a:buFont typeface="Arial" panose="020B0604020202020204" pitchFamily="34" charset="0"/>
              <a:buChar char="•"/>
            </a:pPr>
            <a:r>
              <a:rPr lang="en-US" sz="1400" dirty="0"/>
              <a:t>The gene expression of IL-1ß was found to be increased in remission group and decreased in relapse group, but these were not statistically significant (p=0,261)</a:t>
            </a:r>
          </a:p>
          <a:p>
            <a:pPr marL="285750" indent="-228600">
              <a:lnSpc>
                <a:spcPct val="90000"/>
              </a:lnSpc>
              <a:spcAft>
                <a:spcPts val="600"/>
              </a:spcAft>
              <a:buFont typeface="Arial" panose="020B0604020202020204" pitchFamily="34" charset="0"/>
              <a:buChar char="•"/>
            </a:pPr>
            <a:r>
              <a:rPr lang="en-US" sz="1400" dirty="0"/>
              <a:t>In remission and relapse group IL-18 and PYCARD gene expressions were found to be decreased compared to the control group, but the decrease was not statistically significant (p=0,885 and p=0,152 respectively) </a:t>
            </a:r>
          </a:p>
          <a:p>
            <a:pPr indent="-228600">
              <a:lnSpc>
                <a:spcPct val="90000"/>
              </a:lnSpc>
              <a:buFont typeface="Arial" panose="020B0604020202020204" pitchFamily="34" charset="0"/>
              <a:buChar char="•"/>
            </a:pPr>
            <a:endParaRPr lang="en-US" sz="1400" dirty="0"/>
          </a:p>
        </p:txBody>
      </p:sp>
      <p:graphicFrame>
        <p:nvGraphicFramePr>
          <p:cNvPr id="4" name="İçerik Yer Tutucusu 8">
            <a:extLst>
              <a:ext uri="{FF2B5EF4-FFF2-40B4-BE49-F238E27FC236}">
                <a16:creationId xmlns:a16="http://schemas.microsoft.com/office/drawing/2014/main" id="{A522AA8E-6193-6745-9EBA-38B3FEFA15D6}"/>
              </a:ext>
            </a:extLst>
          </p:cNvPr>
          <p:cNvGraphicFramePr>
            <a:graphicFrameLocks noGrp="1"/>
          </p:cNvGraphicFramePr>
          <p:nvPr>
            <p:ph idx="1"/>
            <p:extLst>
              <p:ext uri="{D42A27DB-BD31-4B8C-83A1-F6EECF244321}">
                <p14:modId xmlns:p14="http://schemas.microsoft.com/office/powerpoint/2010/main" val="2904539471"/>
              </p:ext>
            </p:extLst>
          </p:nvPr>
        </p:nvGraphicFramePr>
        <p:xfrm>
          <a:off x="4654296" y="640080"/>
          <a:ext cx="6903720" cy="557784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201536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9">
            <a:extLst>
              <a:ext uri="{FF2B5EF4-FFF2-40B4-BE49-F238E27FC236}">
                <a16:creationId xmlns:a16="http://schemas.microsoft.com/office/drawing/2014/main" id="{2B97F24A-32CE-4C1C-A50D-3016B394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7678756F-EF5B-CF4A-8682-BF7CA5556D6F}"/>
              </a:ext>
            </a:extLst>
          </p:cNvPr>
          <p:cNvSpPr>
            <a:spLocks noGrp="1"/>
          </p:cNvSpPr>
          <p:nvPr>
            <p:ph type="title"/>
          </p:nvPr>
        </p:nvSpPr>
        <p:spPr>
          <a:xfrm>
            <a:off x="630936" y="639520"/>
            <a:ext cx="3429000" cy="1719072"/>
          </a:xfrm>
        </p:spPr>
        <p:txBody>
          <a:bodyPr vert="horz" lIns="91440" tIns="45720" rIns="91440" bIns="45720" rtlCol="0" anchor="b">
            <a:normAutofit/>
          </a:bodyPr>
          <a:lstStyle/>
          <a:p>
            <a:r>
              <a:rPr lang="en-US" sz="5400" kern="1200">
                <a:solidFill>
                  <a:schemeClr val="tx1"/>
                </a:solidFill>
                <a:latin typeface="+mj-lt"/>
                <a:ea typeface="+mj-ea"/>
                <a:cs typeface="+mj-cs"/>
              </a:rPr>
              <a:t>RESULTS-2</a:t>
            </a:r>
          </a:p>
        </p:txBody>
      </p:sp>
      <p:sp>
        <p:nvSpPr>
          <p:cNvPr id="15" name="sketch line">
            <a:extLst>
              <a:ext uri="{FF2B5EF4-FFF2-40B4-BE49-F238E27FC236}">
                <a16:creationId xmlns:a16="http://schemas.microsoft.com/office/drawing/2014/main" id="{CD8B4F24-440B-49E9-B85D-733523DC0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573756"/>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ikdörtgen 4">
            <a:extLst>
              <a:ext uri="{FF2B5EF4-FFF2-40B4-BE49-F238E27FC236}">
                <a16:creationId xmlns:a16="http://schemas.microsoft.com/office/drawing/2014/main" id="{826B518E-B4EF-B440-B5DD-07DBA7E6AEA3}"/>
              </a:ext>
            </a:extLst>
          </p:cNvPr>
          <p:cNvSpPr/>
          <p:nvPr/>
        </p:nvSpPr>
        <p:spPr>
          <a:xfrm>
            <a:off x="630936" y="2807208"/>
            <a:ext cx="3429000" cy="3410712"/>
          </a:xfrm>
          <a:prstGeom prst="rect">
            <a:avLst/>
          </a:prstGeom>
        </p:spPr>
        <p:txBody>
          <a:bodyPr vert="horz" lIns="91440" tIns="45720" rIns="91440" bIns="45720" rtlCol="0" anchor="t">
            <a:normAutofit/>
          </a:bodyPr>
          <a:lstStyle/>
          <a:p>
            <a:pPr indent="-228600">
              <a:lnSpc>
                <a:spcPct val="90000"/>
              </a:lnSpc>
              <a:spcAft>
                <a:spcPts val="600"/>
              </a:spcAft>
              <a:buFont typeface="Arial" panose="020B0604020202020204" pitchFamily="34" charset="0"/>
              <a:buChar char="•"/>
            </a:pPr>
            <a:r>
              <a:rPr lang="en-US" sz="2000" dirty="0"/>
              <a:t>The difference of NLRX1 gene expressions between groups was found to be statistically significant (p=0,049). There was a decrease in NLRX1 gene expression in relapse and remission groups compared to the controls, this decrease was more pronounced in the relapse group </a:t>
            </a:r>
          </a:p>
        </p:txBody>
      </p:sp>
      <p:graphicFrame>
        <p:nvGraphicFramePr>
          <p:cNvPr id="4" name="İçerik Yer Tutucusu 3">
            <a:extLst>
              <a:ext uri="{FF2B5EF4-FFF2-40B4-BE49-F238E27FC236}">
                <a16:creationId xmlns:a16="http://schemas.microsoft.com/office/drawing/2014/main" id="{6006F130-FE17-CD48-BE59-50F3A1876312}"/>
              </a:ext>
            </a:extLst>
          </p:cNvPr>
          <p:cNvGraphicFramePr>
            <a:graphicFrameLocks noGrp="1"/>
          </p:cNvGraphicFramePr>
          <p:nvPr>
            <p:ph idx="1"/>
            <p:extLst>
              <p:ext uri="{D42A27DB-BD31-4B8C-83A1-F6EECF244321}">
                <p14:modId xmlns:p14="http://schemas.microsoft.com/office/powerpoint/2010/main" val="3036094346"/>
              </p:ext>
            </p:extLst>
          </p:nvPr>
        </p:nvGraphicFramePr>
        <p:xfrm>
          <a:off x="4654296" y="640080"/>
          <a:ext cx="6903720" cy="557784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8972692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2170031"/>
          </a:xfrm>
          <a:prstGeom prst="rect">
            <a:avLst/>
          </a:prstGeom>
          <a:gradFill>
            <a:gsLst>
              <a:gs pos="0">
                <a:srgbClr val="000000">
                  <a:alpha val="96000"/>
                </a:srgbClr>
              </a:gs>
              <a:gs pos="100000">
                <a:schemeClr val="accent1">
                  <a:lumMod val="7500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082819" y="0"/>
            <a:ext cx="4097211" cy="2170661"/>
          </a:xfrm>
          <a:prstGeom prst="rect">
            <a:avLst/>
          </a:prstGeom>
          <a:gradFill>
            <a:gsLst>
              <a:gs pos="19000">
                <a:schemeClr val="accent1">
                  <a:lumMod val="50000"/>
                  <a:alpha val="68000"/>
                </a:schemeClr>
              </a:gs>
              <a:gs pos="100000">
                <a:schemeClr val="accent1">
                  <a:alpha val="48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5010646" y="-5010043"/>
            <a:ext cx="2170709" cy="12192000"/>
          </a:xfrm>
          <a:prstGeom prst="rect">
            <a:avLst/>
          </a:prstGeom>
          <a:gradFill>
            <a:gsLst>
              <a:gs pos="23000">
                <a:schemeClr val="accent1">
                  <a:lumMod val="75000"/>
                  <a:alpha val="16000"/>
                </a:schemeClr>
              </a:gs>
              <a:gs pos="99000">
                <a:srgbClr val="000000">
                  <a:alpha val="45000"/>
                </a:srgbClr>
              </a:gs>
            </a:gsLst>
            <a:lin ang="21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Başlık 1">
            <a:extLst>
              <a:ext uri="{FF2B5EF4-FFF2-40B4-BE49-F238E27FC236}">
                <a16:creationId xmlns:a16="http://schemas.microsoft.com/office/drawing/2014/main" id="{96D50F5A-0CB5-2344-B1E1-DD8E21974FED}"/>
              </a:ext>
            </a:extLst>
          </p:cNvPr>
          <p:cNvSpPr>
            <a:spLocks noGrp="1"/>
          </p:cNvSpPr>
          <p:nvPr>
            <p:ph type="title"/>
          </p:nvPr>
        </p:nvSpPr>
        <p:spPr>
          <a:xfrm>
            <a:off x="1383564" y="348865"/>
            <a:ext cx="9718111" cy="1576446"/>
          </a:xfrm>
        </p:spPr>
        <p:txBody>
          <a:bodyPr anchor="ctr">
            <a:normAutofit/>
          </a:bodyPr>
          <a:lstStyle/>
          <a:p>
            <a:r>
              <a:rPr lang="tr-TR" sz="4000" dirty="0">
                <a:solidFill>
                  <a:srgbClr val="FFFFFF"/>
                </a:solidFill>
              </a:rPr>
              <a:t>DISCUSSION</a:t>
            </a:r>
          </a:p>
        </p:txBody>
      </p:sp>
      <p:graphicFrame>
        <p:nvGraphicFramePr>
          <p:cNvPr id="5" name="İçerik Yer Tutucusu 2">
            <a:extLst>
              <a:ext uri="{FF2B5EF4-FFF2-40B4-BE49-F238E27FC236}">
                <a16:creationId xmlns:a16="http://schemas.microsoft.com/office/drawing/2014/main" id="{11CA63FF-58ED-4FB3-8AFE-FACE43D6424A}"/>
              </a:ext>
            </a:extLst>
          </p:cNvPr>
          <p:cNvGraphicFramePr>
            <a:graphicFrameLocks noGrp="1"/>
          </p:cNvGraphicFramePr>
          <p:nvPr>
            <p:ph idx="1"/>
            <p:extLst>
              <p:ext uri="{D42A27DB-BD31-4B8C-83A1-F6EECF244321}">
                <p14:modId xmlns:p14="http://schemas.microsoft.com/office/powerpoint/2010/main" val="3867485587"/>
              </p:ext>
            </p:extLst>
          </p:nvPr>
        </p:nvGraphicFramePr>
        <p:xfrm>
          <a:off x="644056" y="2615979"/>
          <a:ext cx="10927829" cy="36894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1663144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D2CA3397-C6A4-6C44-9359-3EC2308439B8}"/>
              </a:ext>
            </a:extLst>
          </p:cNvPr>
          <p:cNvSpPr>
            <a:spLocks noGrp="1"/>
          </p:cNvSpPr>
          <p:nvPr>
            <p:ph type="title"/>
          </p:nvPr>
        </p:nvSpPr>
        <p:spPr>
          <a:xfrm>
            <a:off x="1371599" y="294538"/>
            <a:ext cx="9895951" cy="1033669"/>
          </a:xfrm>
        </p:spPr>
        <p:txBody>
          <a:bodyPr>
            <a:normAutofit/>
          </a:bodyPr>
          <a:lstStyle/>
          <a:p>
            <a:r>
              <a:rPr lang="tr-TR" sz="4000">
                <a:solidFill>
                  <a:srgbClr val="FFFFFF"/>
                </a:solidFill>
              </a:rPr>
              <a:t>DISCUSSION</a:t>
            </a:r>
          </a:p>
        </p:txBody>
      </p:sp>
      <p:graphicFrame>
        <p:nvGraphicFramePr>
          <p:cNvPr id="18" name="İçerik Yer Tutucusu 2">
            <a:extLst>
              <a:ext uri="{FF2B5EF4-FFF2-40B4-BE49-F238E27FC236}">
                <a16:creationId xmlns:a16="http://schemas.microsoft.com/office/drawing/2014/main" id="{BE03BAA0-42CD-436D-96CE-0D5916EEB21E}"/>
              </a:ext>
            </a:extLst>
          </p:cNvPr>
          <p:cNvGraphicFramePr>
            <a:graphicFrameLocks noGrp="1"/>
          </p:cNvGraphicFramePr>
          <p:nvPr>
            <p:ph idx="1"/>
            <p:extLst>
              <p:ext uri="{D42A27DB-BD31-4B8C-83A1-F6EECF244321}">
                <p14:modId xmlns:p14="http://schemas.microsoft.com/office/powerpoint/2010/main" val="2504422373"/>
              </p:ext>
            </p:extLst>
          </p:nvPr>
        </p:nvGraphicFramePr>
        <p:xfrm>
          <a:off x="1371599" y="2318197"/>
          <a:ext cx="9724031" cy="368335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5971294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61EE83D7-A629-EA47-B734-6F1CCE1D5BAE}"/>
              </a:ext>
            </a:extLst>
          </p:cNvPr>
          <p:cNvSpPr>
            <a:spLocks noGrp="1"/>
          </p:cNvSpPr>
          <p:nvPr>
            <p:ph type="title"/>
          </p:nvPr>
        </p:nvSpPr>
        <p:spPr>
          <a:xfrm>
            <a:off x="686834" y="1153572"/>
            <a:ext cx="3200400" cy="4461163"/>
          </a:xfrm>
        </p:spPr>
        <p:txBody>
          <a:bodyPr>
            <a:normAutofit/>
          </a:bodyPr>
          <a:lstStyle/>
          <a:p>
            <a:r>
              <a:rPr lang="tr-TR">
                <a:solidFill>
                  <a:srgbClr val="FFFFFF"/>
                </a:solidFill>
              </a:rPr>
              <a:t>LIMITATIONS</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İçerik Yer Tutucusu 2">
            <a:extLst>
              <a:ext uri="{FF2B5EF4-FFF2-40B4-BE49-F238E27FC236}">
                <a16:creationId xmlns:a16="http://schemas.microsoft.com/office/drawing/2014/main" id="{3907A257-DAD8-7A4E-BA21-44D6DED7DDA1}"/>
              </a:ext>
            </a:extLst>
          </p:cNvPr>
          <p:cNvSpPr>
            <a:spLocks noGrp="1"/>
          </p:cNvSpPr>
          <p:nvPr>
            <p:ph idx="1"/>
          </p:nvPr>
        </p:nvSpPr>
        <p:spPr>
          <a:xfrm>
            <a:off x="4447308" y="591344"/>
            <a:ext cx="6906491" cy="5585619"/>
          </a:xfrm>
        </p:spPr>
        <p:txBody>
          <a:bodyPr anchor="ctr">
            <a:normAutofit/>
          </a:bodyPr>
          <a:lstStyle/>
          <a:p>
            <a:r>
              <a:rPr lang="tr-TR" dirty="0" err="1"/>
              <a:t>Due</a:t>
            </a:r>
            <a:r>
              <a:rPr lang="tr-TR" dirty="0"/>
              <a:t> </a:t>
            </a:r>
            <a:r>
              <a:rPr lang="tr-TR" dirty="0" err="1"/>
              <a:t>to</a:t>
            </a:r>
            <a:r>
              <a:rPr lang="tr-TR" dirty="0"/>
              <a:t> time </a:t>
            </a:r>
            <a:r>
              <a:rPr lang="tr-TR" dirty="0" err="1"/>
              <a:t>constraints</a:t>
            </a:r>
            <a:r>
              <a:rPr lang="tr-TR" dirty="0"/>
              <a:t> </a:t>
            </a:r>
            <a:r>
              <a:rPr lang="tr-TR" dirty="0" err="1"/>
              <a:t>and</a:t>
            </a:r>
            <a:r>
              <a:rPr lang="tr-TR" dirty="0"/>
              <a:t> </a:t>
            </a:r>
            <a:r>
              <a:rPr lang="tr-TR" dirty="0" err="1"/>
              <a:t>pandemic</a:t>
            </a:r>
            <a:r>
              <a:rPr lang="tr-TR" dirty="0"/>
              <a:t>, </a:t>
            </a:r>
            <a:r>
              <a:rPr lang="tr-TR" dirty="0" err="1"/>
              <a:t>the</a:t>
            </a:r>
            <a:r>
              <a:rPr lang="tr-TR" dirty="0"/>
              <a:t> </a:t>
            </a:r>
            <a:r>
              <a:rPr lang="tr-TR" dirty="0" err="1"/>
              <a:t>number</a:t>
            </a:r>
            <a:r>
              <a:rPr lang="tr-TR" dirty="0"/>
              <a:t> of </a:t>
            </a:r>
            <a:r>
              <a:rPr lang="tr-TR" dirty="0" err="1"/>
              <a:t>Ms</a:t>
            </a:r>
            <a:r>
              <a:rPr lang="tr-TR" dirty="0"/>
              <a:t> </a:t>
            </a:r>
            <a:r>
              <a:rPr lang="tr-TR" dirty="0" err="1"/>
              <a:t>patients</a:t>
            </a:r>
            <a:r>
              <a:rPr lang="tr-TR" dirty="0"/>
              <a:t> in </a:t>
            </a:r>
            <a:r>
              <a:rPr lang="tr-TR" dirty="0" err="1"/>
              <a:t>the</a:t>
            </a:r>
            <a:r>
              <a:rPr lang="tr-TR" dirty="0"/>
              <a:t> </a:t>
            </a:r>
            <a:r>
              <a:rPr lang="tr-TR" dirty="0" err="1"/>
              <a:t>relapse</a:t>
            </a:r>
            <a:r>
              <a:rPr lang="tr-TR" dirty="0"/>
              <a:t> </a:t>
            </a:r>
            <a:r>
              <a:rPr lang="tr-TR" dirty="0" err="1"/>
              <a:t>group</a:t>
            </a:r>
            <a:r>
              <a:rPr lang="tr-TR" dirty="0"/>
              <a:t> </a:t>
            </a:r>
            <a:r>
              <a:rPr lang="tr-TR" dirty="0" err="1"/>
              <a:t>participating</a:t>
            </a:r>
            <a:r>
              <a:rPr lang="tr-TR" dirty="0"/>
              <a:t> in </a:t>
            </a:r>
            <a:r>
              <a:rPr lang="tr-TR" dirty="0" err="1"/>
              <a:t>our</a:t>
            </a:r>
            <a:r>
              <a:rPr lang="tr-TR" dirty="0"/>
              <a:t> </a:t>
            </a:r>
            <a:r>
              <a:rPr lang="tr-TR" dirty="0" err="1"/>
              <a:t>study</a:t>
            </a:r>
            <a:r>
              <a:rPr lang="tr-TR" dirty="0"/>
              <a:t> </a:t>
            </a:r>
            <a:r>
              <a:rPr lang="tr-TR" dirty="0" err="1"/>
              <a:t>was</a:t>
            </a:r>
            <a:r>
              <a:rPr lang="tr-TR" dirty="0"/>
              <a:t> </a:t>
            </a:r>
            <a:r>
              <a:rPr lang="tr-TR" dirty="0" err="1"/>
              <a:t>low</a:t>
            </a:r>
            <a:r>
              <a:rPr lang="tr-TR" dirty="0"/>
              <a:t>.</a:t>
            </a:r>
          </a:p>
        </p:txBody>
      </p:sp>
    </p:spTree>
    <p:extLst>
      <p:ext uri="{BB962C8B-B14F-4D97-AF65-F5344CB8AC3E}">
        <p14:creationId xmlns:p14="http://schemas.microsoft.com/office/powerpoint/2010/main" val="16647894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2554CA6-288E-4202-BC52-2E5A8F0C0A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B10BB131-AC8E-4A8E-A5D1-36260F720C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189" y="1119031"/>
            <a:ext cx="4619938" cy="461993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A90AEE75-07BA-7240-9BBD-58E8DE27359B}"/>
              </a:ext>
            </a:extLst>
          </p:cNvPr>
          <p:cNvSpPr>
            <a:spLocks noGrp="1"/>
          </p:cNvSpPr>
          <p:nvPr>
            <p:ph type="title"/>
          </p:nvPr>
        </p:nvSpPr>
        <p:spPr>
          <a:xfrm>
            <a:off x="1171074" y="1396686"/>
            <a:ext cx="3240506" cy="4064628"/>
          </a:xfrm>
        </p:spPr>
        <p:txBody>
          <a:bodyPr>
            <a:normAutofit/>
          </a:bodyPr>
          <a:lstStyle/>
          <a:p>
            <a:r>
              <a:rPr lang="tr-TR" sz="4100">
                <a:solidFill>
                  <a:srgbClr val="FFFFFF"/>
                </a:solidFill>
              </a:rPr>
              <a:t>CONCLUSIONS</a:t>
            </a:r>
          </a:p>
        </p:txBody>
      </p:sp>
      <p:sp>
        <p:nvSpPr>
          <p:cNvPr id="12" name="Arc 11">
            <a:extLst>
              <a:ext uri="{FF2B5EF4-FFF2-40B4-BE49-F238E27FC236}">
                <a16:creationId xmlns:a16="http://schemas.microsoft.com/office/drawing/2014/main" id="{5B7778FC-632E-4DCA-A7CB-0D7731CCF9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9809111">
            <a:off x="8683720" y="941148"/>
            <a:ext cx="2987899" cy="2987899"/>
          </a:xfrm>
          <a:prstGeom prst="arc">
            <a:avLst>
              <a:gd name="adj1" fmla="val 15817365"/>
              <a:gd name="adj2" fmla="val 178138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4" name="Oval 13">
            <a:extLst>
              <a:ext uri="{FF2B5EF4-FFF2-40B4-BE49-F238E27FC236}">
                <a16:creationId xmlns:a16="http://schemas.microsoft.com/office/drawing/2014/main" id="{FA23A907-97FB-4A8F-880A-DD77401C42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0048" y="4780992"/>
            <a:ext cx="546100" cy="5461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 name="İçerik Yer Tutucusu 2">
            <a:extLst>
              <a:ext uri="{FF2B5EF4-FFF2-40B4-BE49-F238E27FC236}">
                <a16:creationId xmlns:a16="http://schemas.microsoft.com/office/drawing/2014/main" id="{F88F9308-F07B-3449-BC23-941A127A2D09}"/>
              </a:ext>
            </a:extLst>
          </p:cNvPr>
          <p:cNvSpPr>
            <a:spLocks noGrp="1"/>
          </p:cNvSpPr>
          <p:nvPr>
            <p:ph idx="1"/>
          </p:nvPr>
        </p:nvSpPr>
        <p:spPr>
          <a:xfrm>
            <a:off x="5370153" y="1526033"/>
            <a:ext cx="5536397" cy="3935281"/>
          </a:xfrm>
        </p:spPr>
        <p:txBody>
          <a:bodyPr>
            <a:normAutofit/>
          </a:bodyPr>
          <a:lstStyle/>
          <a:p>
            <a:r>
              <a:rPr lang="en-US" dirty="0"/>
              <a:t>As we know from the literature NLRX1 has anti-inflammatory effects. In the future it can also be used as a biomarker of MS relapses, but larger studies and validation of the results are needed.</a:t>
            </a:r>
            <a:endParaRPr lang="tr-TR" dirty="0"/>
          </a:p>
          <a:p>
            <a:pPr marL="0" indent="0">
              <a:buNone/>
            </a:pPr>
            <a:endParaRPr lang="tr-TR" dirty="0"/>
          </a:p>
        </p:txBody>
      </p:sp>
    </p:spTree>
    <p:extLst>
      <p:ext uri="{BB962C8B-B14F-4D97-AF65-F5344CB8AC3E}">
        <p14:creationId xmlns:p14="http://schemas.microsoft.com/office/powerpoint/2010/main" val="33259135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Freeform: Shape 25">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reeform: Shape 31">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4" name="Isosceles Triangle 33">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Isosceles Triangle 35">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183BDAD5-7EA9-2240-B485-BED437307AD3}"/>
              </a:ext>
            </a:extLst>
          </p:cNvPr>
          <p:cNvSpPr>
            <a:spLocks noGrp="1"/>
          </p:cNvSpPr>
          <p:nvPr>
            <p:ph type="title"/>
          </p:nvPr>
        </p:nvSpPr>
        <p:spPr>
          <a:xfrm>
            <a:off x="2428650" y="401221"/>
            <a:ext cx="8925150" cy="1348065"/>
          </a:xfrm>
        </p:spPr>
        <p:txBody>
          <a:bodyPr>
            <a:normAutofit/>
          </a:bodyPr>
          <a:lstStyle/>
          <a:p>
            <a:r>
              <a:rPr lang="tr-TR" sz="5400" dirty="0"/>
              <a:t>ACKNOWLEDGMENTS</a:t>
            </a:r>
          </a:p>
        </p:txBody>
      </p:sp>
      <p:graphicFrame>
        <p:nvGraphicFramePr>
          <p:cNvPr id="6" name="Diyagram 5">
            <a:extLst>
              <a:ext uri="{FF2B5EF4-FFF2-40B4-BE49-F238E27FC236}">
                <a16:creationId xmlns:a16="http://schemas.microsoft.com/office/drawing/2014/main" id="{CB2BAF06-B5CA-E84A-9E97-C4A97AE9F613}"/>
              </a:ext>
            </a:extLst>
          </p:cNvPr>
          <p:cNvGraphicFramePr/>
          <p:nvPr>
            <p:extLst>
              <p:ext uri="{D42A27DB-BD31-4B8C-83A1-F6EECF244321}">
                <p14:modId xmlns:p14="http://schemas.microsoft.com/office/powerpoint/2010/main" val="2489545500"/>
              </p:ext>
            </p:extLst>
          </p:nvPr>
        </p:nvGraphicFramePr>
        <p:xfrm>
          <a:off x="2497508" y="1976848"/>
          <a:ext cx="5921475" cy="424873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0829017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4" name="Rectangle 136">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5" name="Rectangle 138">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2" name="Picture 4" descr="Kaşem Thank You - Teşekküler Kaşesi - Siyah Ege Fotokopi Ve Kırtasiye  Kaşesi Fiyatı, Yorumları - Trendyol">
            <a:extLst>
              <a:ext uri="{FF2B5EF4-FFF2-40B4-BE49-F238E27FC236}">
                <a16:creationId xmlns:a16="http://schemas.microsoft.com/office/drawing/2014/main" id="{F04D10A2-2C76-F946-96DB-EE6B7F05FE0E}"/>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4236657" y="643467"/>
            <a:ext cx="3718686" cy="55710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60811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73AD41DB-DF9F-49BC-85AE-6AB1840AD5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E1B571C0-6965-B44B-9733-1E0AFF7C589B}"/>
              </a:ext>
            </a:extLst>
          </p:cNvPr>
          <p:cNvSpPr>
            <a:spLocks noGrp="1"/>
          </p:cNvSpPr>
          <p:nvPr>
            <p:ph type="title"/>
          </p:nvPr>
        </p:nvSpPr>
        <p:spPr>
          <a:xfrm>
            <a:off x="838200" y="4669978"/>
            <a:ext cx="4391024" cy="1173700"/>
          </a:xfrm>
        </p:spPr>
        <p:txBody>
          <a:bodyPr anchor="t">
            <a:normAutofit/>
          </a:bodyPr>
          <a:lstStyle/>
          <a:p>
            <a:r>
              <a:rPr lang="tr-TR" sz="3700" dirty="0">
                <a:solidFill>
                  <a:schemeClr val="bg1"/>
                </a:solidFill>
              </a:rPr>
              <a:t>MULTIPLE SCLEROSIS</a:t>
            </a:r>
          </a:p>
        </p:txBody>
      </p:sp>
      <p:pic>
        <p:nvPicPr>
          <p:cNvPr id="1026" name="Picture 2" descr="Demyelinating Autoimmune Diseases">
            <a:extLst>
              <a:ext uri="{FF2B5EF4-FFF2-40B4-BE49-F238E27FC236}">
                <a16:creationId xmlns:a16="http://schemas.microsoft.com/office/drawing/2014/main" id="{2B8ACA8A-B6C3-B24C-8A67-D2E8E3C9A12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200"/>
          <a:stretch/>
        </p:blipFill>
        <p:spPr bwMode="auto">
          <a:xfrm>
            <a:off x="20" y="-1"/>
            <a:ext cx="12191980" cy="3984912"/>
          </a:xfrm>
          <a:custGeom>
            <a:avLst/>
            <a:gdLst/>
            <a:ahLst/>
            <a:cxnLst/>
            <a:rect l="l" t="t" r="r" b="b"/>
            <a:pathLst>
              <a:path w="12192000" h="3984912">
                <a:moveTo>
                  <a:pt x="0" y="0"/>
                </a:moveTo>
                <a:lnTo>
                  <a:pt x="12192000" y="0"/>
                </a:lnTo>
                <a:lnTo>
                  <a:pt x="12192000" y="566059"/>
                </a:lnTo>
                <a:lnTo>
                  <a:pt x="12192000" y="794037"/>
                </a:lnTo>
                <a:lnTo>
                  <a:pt x="12192000" y="2336800"/>
                </a:lnTo>
                <a:lnTo>
                  <a:pt x="12192000" y="2631227"/>
                </a:lnTo>
                <a:lnTo>
                  <a:pt x="12192000" y="3908712"/>
                </a:lnTo>
                <a:lnTo>
                  <a:pt x="9439275" y="3984912"/>
                </a:lnTo>
                <a:lnTo>
                  <a:pt x="5572127" y="3737262"/>
                </a:lnTo>
                <a:lnTo>
                  <a:pt x="0" y="3908712"/>
                </a:lnTo>
                <a:lnTo>
                  <a:pt x="0" y="2631227"/>
                </a:lnTo>
                <a:lnTo>
                  <a:pt x="0" y="2336800"/>
                </a:lnTo>
                <a:lnTo>
                  <a:pt x="0" y="794037"/>
                </a:lnTo>
                <a:lnTo>
                  <a:pt x="0" y="566059"/>
                </a:lnTo>
                <a:close/>
              </a:path>
            </a:pathLst>
          </a:custGeom>
          <a:noFill/>
          <a:extLst>
            <a:ext uri="{909E8E84-426E-40DD-AFC4-6F175D3DCCD1}">
              <a14:hiddenFill xmlns:a14="http://schemas.microsoft.com/office/drawing/2010/main">
                <a:solidFill>
                  <a:srgbClr val="FFFFFF"/>
                </a:solidFill>
              </a14:hiddenFill>
            </a:ext>
          </a:extLst>
        </p:spPr>
      </p:pic>
      <p:grpSp>
        <p:nvGrpSpPr>
          <p:cNvPr id="73" name="Group 72">
            <a:extLst>
              <a:ext uri="{FF2B5EF4-FFF2-40B4-BE49-F238E27FC236}">
                <a16:creationId xmlns:a16="http://schemas.microsoft.com/office/drawing/2014/main" id="{A4AE1828-51FD-4AD7-BCF6-9AF5C696CE5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528992"/>
            <a:ext cx="12192000" cy="757168"/>
            <a:chOff x="0" y="2959818"/>
            <a:chExt cx="12192000" cy="757168"/>
          </a:xfrm>
        </p:grpSpPr>
        <p:sp>
          <p:nvSpPr>
            <p:cNvPr id="1028" name="Freeform: Shape 73">
              <a:extLst>
                <a:ext uri="{FF2B5EF4-FFF2-40B4-BE49-F238E27FC236}">
                  <a16:creationId xmlns:a16="http://schemas.microsoft.com/office/drawing/2014/main" id="{8542C7CD-02BE-4ADE-8D2F-DFB759D71A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solidFill>
              <a:srgbClr val="FFFFFF"/>
            </a:solidFill>
            <a:ln w="12700" cap="flat" cmpd="sng" algn="ctr">
              <a:noFill/>
              <a:prstDash val="solid"/>
              <a:miter lim="800000"/>
            </a:ln>
            <a:effectLst>
              <a:outerShdw blurRad="381000" dist="1524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29" name="Freeform: Shape 74">
              <a:extLst>
                <a:ext uri="{FF2B5EF4-FFF2-40B4-BE49-F238E27FC236}">
                  <a16:creationId xmlns:a16="http://schemas.microsoft.com/office/drawing/2014/main" id="{840A04EE-8E37-4C28-B09B-A9593A4AAB0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blipFill>
              <a:blip r:embed="rId3">
                <a:alphaModFix amt="57000"/>
              </a:blip>
              <a:tile tx="0" ty="0" sx="100000" sy="100000" flip="none" algn="tl"/>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3" name="İçerik Yer Tutucusu 2">
            <a:extLst>
              <a:ext uri="{FF2B5EF4-FFF2-40B4-BE49-F238E27FC236}">
                <a16:creationId xmlns:a16="http://schemas.microsoft.com/office/drawing/2014/main" id="{BB2E3EA9-5C1E-E74D-9671-E2FF69DF4F9C}"/>
              </a:ext>
            </a:extLst>
          </p:cNvPr>
          <p:cNvSpPr>
            <a:spLocks noGrp="1"/>
          </p:cNvSpPr>
          <p:nvPr>
            <p:ph idx="1"/>
          </p:nvPr>
        </p:nvSpPr>
        <p:spPr>
          <a:xfrm>
            <a:off x="5664201" y="4669978"/>
            <a:ext cx="5692774" cy="1173700"/>
          </a:xfrm>
        </p:spPr>
        <p:txBody>
          <a:bodyPr>
            <a:normAutofit/>
          </a:bodyPr>
          <a:lstStyle/>
          <a:p>
            <a:pPr>
              <a:buFont typeface="Wingdings" pitchFamily="2" charset="2"/>
              <a:buChar char="ü"/>
            </a:pPr>
            <a:r>
              <a:rPr lang="tr-TR" sz="2000">
                <a:solidFill>
                  <a:schemeClr val="bg1">
                    <a:alpha val="80000"/>
                  </a:schemeClr>
                </a:solidFill>
              </a:rPr>
              <a:t>IMMUNE MEDIATED AND CHRONIC CNS DISEASE</a:t>
            </a:r>
          </a:p>
          <a:p>
            <a:pPr>
              <a:buFont typeface="Wingdings" pitchFamily="2" charset="2"/>
              <a:buChar char="ü"/>
            </a:pPr>
            <a:r>
              <a:rPr lang="tr-TR" sz="2000">
                <a:solidFill>
                  <a:schemeClr val="bg1">
                    <a:alpha val="80000"/>
                  </a:schemeClr>
                </a:solidFill>
              </a:rPr>
              <a:t>THE MOST COMMON NEUROLOGICAL DISEASE CAUSING DISABILITY IN YOUNG ADULTS</a:t>
            </a:r>
          </a:p>
        </p:txBody>
      </p:sp>
    </p:spTree>
    <p:extLst>
      <p:ext uri="{BB962C8B-B14F-4D97-AF65-F5344CB8AC3E}">
        <p14:creationId xmlns:p14="http://schemas.microsoft.com/office/powerpoint/2010/main" val="29671551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1" name="Rectangle 197">
            <a:extLst>
              <a:ext uri="{FF2B5EF4-FFF2-40B4-BE49-F238E27FC236}">
                <a16:creationId xmlns:a16="http://schemas.microsoft.com/office/drawing/2014/main" id="{5E52985E-2553-471E-82AA-5ED7A32989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93308" y="352931"/>
            <a:ext cx="11438793" cy="1844256"/>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Başlık 1">
            <a:extLst>
              <a:ext uri="{FF2B5EF4-FFF2-40B4-BE49-F238E27FC236}">
                <a16:creationId xmlns:a16="http://schemas.microsoft.com/office/drawing/2014/main" id="{3FB8BDF3-9573-7845-A52E-32CB1DF17564}"/>
              </a:ext>
            </a:extLst>
          </p:cNvPr>
          <p:cNvSpPr>
            <a:spLocks noGrp="1"/>
          </p:cNvSpPr>
          <p:nvPr>
            <p:ph type="title"/>
          </p:nvPr>
        </p:nvSpPr>
        <p:spPr>
          <a:xfrm>
            <a:off x="649270" y="506727"/>
            <a:ext cx="3885141" cy="1526741"/>
          </a:xfrm>
        </p:spPr>
        <p:txBody>
          <a:bodyPr>
            <a:normAutofit/>
          </a:bodyPr>
          <a:lstStyle/>
          <a:p>
            <a:pPr algn="r"/>
            <a:r>
              <a:rPr lang="tr-TR" sz="3000">
                <a:solidFill>
                  <a:schemeClr val="bg1"/>
                </a:solidFill>
              </a:rPr>
              <a:t>INFLAMMASOMES</a:t>
            </a:r>
          </a:p>
        </p:txBody>
      </p:sp>
      <p:cxnSp>
        <p:nvCxnSpPr>
          <p:cNvPr id="2052" name="Straight Connector 199">
            <a:extLst>
              <a:ext uri="{FF2B5EF4-FFF2-40B4-BE49-F238E27FC236}">
                <a16:creationId xmlns:a16="http://schemas.microsoft.com/office/drawing/2014/main" id="{DAE3ABC6-4042-4293-A7DF-F01181363B7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4739873" y="580963"/>
            <a:ext cx="0" cy="1371600"/>
          </a:xfrm>
          <a:prstGeom prst="line">
            <a:avLst/>
          </a:prstGeom>
          <a:ln w="19050">
            <a:solidFill>
              <a:schemeClr val="bg1">
                <a:alpha val="75000"/>
              </a:schemeClr>
            </a:solidFill>
          </a:ln>
        </p:spPr>
        <p:style>
          <a:lnRef idx="1">
            <a:schemeClr val="accent1"/>
          </a:lnRef>
          <a:fillRef idx="0">
            <a:schemeClr val="accent1"/>
          </a:fillRef>
          <a:effectRef idx="0">
            <a:schemeClr val="accent1"/>
          </a:effectRef>
          <a:fontRef idx="minor">
            <a:schemeClr val="tx1"/>
          </a:fontRef>
        </p:style>
      </p:cxnSp>
      <p:sp>
        <p:nvSpPr>
          <p:cNvPr id="3" name="İçerik Yer Tutucusu 2">
            <a:extLst>
              <a:ext uri="{FF2B5EF4-FFF2-40B4-BE49-F238E27FC236}">
                <a16:creationId xmlns:a16="http://schemas.microsoft.com/office/drawing/2014/main" id="{E6EE74CD-5E9D-104C-BF3F-DA067FDAE309}"/>
              </a:ext>
            </a:extLst>
          </p:cNvPr>
          <p:cNvSpPr>
            <a:spLocks noGrp="1"/>
          </p:cNvSpPr>
          <p:nvPr>
            <p:ph idx="1"/>
          </p:nvPr>
        </p:nvSpPr>
        <p:spPr>
          <a:xfrm>
            <a:off x="4945336" y="602751"/>
            <a:ext cx="6609921" cy="1526741"/>
          </a:xfrm>
        </p:spPr>
        <p:txBody>
          <a:bodyPr anchor="ctr">
            <a:normAutofit/>
          </a:bodyPr>
          <a:lstStyle/>
          <a:p>
            <a:pPr marL="0" indent="0">
              <a:buNone/>
            </a:pPr>
            <a:r>
              <a:rPr lang="tr-TR" sz="1900" dirty="0" err="1">
                <a:solidFill>
                  <a:schemeClr val="bg1"/>
                </a:solidFill>
              </a:rPr>
              <a:t>Inflammasomes</a:t>
            </a:r>
            <a:r>
              <a:rPr lang="tr-TR" sz="1900" dirty="0">
                <a:solidFill>
                  <a:schemeClr val="bg1"/>
                </a:solidFill>
              </a:rPr>
              <a:t> </a:t>
            </a:r>
            <a:r>
              <a:rPr lang="tr-TR" sz="1900" dirty="0" err="1">
                <a:solidFill>
                  <a:schemeClr val="bg1"/>
                </a:solidFill>
              </a:rPr>
              <a:t>are</a:t>
            </a:r>
            <a:r>
              <a:rPr lang="tr-TR" sz="1900" dirty="0">
                <a:solidFill>
                  <a:schemeClr val="bg1"/>
                </a:solidFill>
              </a:rPr>
              <a:t> protein </a:t>
            </a:r>
            <a:r>
              <a:rPr lang="tr-TR" sz="1900" dirty="0" err="1">
                <a:solidFill>
                  <a:schemeClr val="bg1"/>
                </a:solidFill>
              </a:rPr>
              <a:t>complexes</a:t>
            </a:r>
            <a:r>
              <a:rPr lang="tr-TR" sz="1900" dirty="0">
                <a:solidFill>
                  <a:schemeClr val="bg1"/>
                </a:solidFill>
              </a:rPr>
              <a:t> </a:t>
            </a:r>
            <a:r>
              <a:rPr lang="tr-TR" sz="1900" dirty="0" err="1">
                <a:solidFill>
                  <a:schemeClr val="bg1"/>
                </a:solidFill>
              </a:rPr>
              <a:t>and</a:t>
            </a:r>
            <a:r>
              <a:rPr lang="tr-TR" sz="1900" dirty="0">
                <a:solidFill>
                  <a:schemeClr val="bg1"/>
                </a:solidFill>
              </a:rPr>
              <a:t> </a:t>
            </a:r>
            <a:r>
              <a:rPr lang="tr-TR" sz="1900" dirty="0" err="1">
                <a:solidFill>
                  <a:schemeClr val="bg1"/>
                </a:solidFill>
              </a:rPr>
              <a:t>contain</a:t>
            </a:r>
            <a:r>
              <a:rPr lang="tr-TR" sz="1900" dirty="0">
                <a:solidFill>
                  <a:schemeClr val="bg1"/>
                </a:solidFill>
              </a:rPr>
              <a:t>;</a:t>
            </a:r>
          </a:p>
          <a:p>
            <a:pPr>
              <a:buFont typeface="Wingdings" pitchFamily="2" charset="2"/>
              <a:buChar char="ü"/>
            </a:pPr>
            <a:r>
              <a:rPr lang="tr-TR" sz="1900" dirty="0">
                <a:solidFill>
                  <a:schemeClr val="bg1"/>
                </a:solidFill>
              </a:rPr>
              <a:t>A protein </a:t>
            </a:r>
            <a:r>
              <a:rPr lang="tr-TR" sz="1900" dirty="0" err="1">
                <a:solidFill>
                  <a:schemeClr val="bg1"/>
                </a:solidFill>
              </a:rPr>
              <a:t>that</a:t>
            </a:r>
            <a:r>
              <a:rPr lang="tr-TR" sz="1900" dirty="0">
                <a:solidFill>
                  <a:schemeClr val="bg1"/>
                </a:solidFill>
              </a:rPr>
              <a:t> </a:t>
            </a:r>
            <a:r>
              <a:rPr lang="tr-TR" sz="1900" dirty="0" err="1">
                <a:solidFill>
                  <a:schemeClr val="bg1"/>
                </a:solidFill>
              </a:rPr>
              <a:t>senses</a:t>
            </a:r>
            <a:r>
              <a:rPr lang="tr-TR" sz="1900" dirty="0">
                <a:solidFill>
                  <a:schemeClr val="bg1"/>
                </a:solidFill>
              </a:rPr>
              <a:t> </a:t>
            </a:r>
            <a:r>
              <a:rPr lang="tr-TR" sz="1900" dirty="0" err="1">
                <a:solidFill>
                  <a:schemeClr val="bg1"/>
                </a:solidFill>
              </a:rPr>
              <a:t>stimulation</a:t>
            </a:r>
            <a:r>
              <a:rPr lang="tr-TR" sz="1900" dirty="0">
                <a:solidFill>
                  <a:schemeClr val="bg1"/>
                </a:solidFill>
              </a:rPr>
              <a:t> (NLRP3, AIM2, </a:t>
            </a:r>
            <a:r>
              <a:rPr lang="tr-TR" sz="1900" dirty="0" err="1">
                <a:solidFill>
                  <a:schemeClr val="bg1"/>
                </a:solidFill>
              </a:rPr>
              <a:t>etc</a:t>
            </a:r>
            <a:r>
              <a:rPr lang="tr-TR" sz="1900" dirty="0">
                <a:solidFill>
                  <a:schemeClr val="bg1"/>
                </a:solidFill>
              </a:rPr>
              <a:t>.)</a:t>
            </a:r>
          </a:p>
          <a:p>
            <a:pPr>
              <a:buFont typeface="Wingdings" pitchFamily="2" charset="2"/>
              <a:buChar char="ü"/>
            </a:pPr>
            <a:r>
              <a:rPr lang="tr-TR" sz="1900" dirty="0">
                <a:solidFill>
                  <a:schemeClr val="bg1"/>
                </a:solidFill>
              </a:rPr>
              <a:t>An </a:t>
            </a:r>
            <a:r>
              <a:rPr lang="tr-TR" sz="1900" dirty="0" err="1">
                <a:solidFill>
                  <a:schemeClr val="bg1"/>
                </a:solidFill>
              </a:rPr>
              <a:t>adaptor</a:t>
            </a:r>
            <a:r>
              <a:rPr lang="tr-TR" sz="1900" dirty="0">
                <a:solidFill>
                  <a:schemeClr val="bg1"/>
                </a:solidFill>
              </a:rPr>
              <a:t> </a:t>
            </a:r>
            <a:r>
              <a:rPr lang="tr-TR" sz="1900" dirty="0" err="1">
                <a:solidFill>
                  <a:schemeClr val="bg1"/>
                </a:solidFill>
              </a:rPr>
              <a:t>molecule</a:t>
            </a:r>
            <a:r>
              <a:rPr lang="tr-TR" sz="1900" dirty="0">
                <a:solidFill>
                  <a:schemeClr val="bg1"/>
                </a:solidFill>
              </a:rPr>
              <a:t> (ASC/PYCARD)</a:t>
            </a:r>
          </a:p>
          <a:p>
            <a:pPr>
              <a:buFont typeface="Wingdings" pitchFamily="2" charset="2"/>
              <a:buChar char="ü"/>
            </a:pPr>
            <a:r>
              <a:rPr lang="tr-TR" sz="1900" dirty="0">
                <a:solidFill>
                  <a:schemeClr val="bg1"/>
                </a:solidFill>
              </a:rPr>
              <a:t>A </a:t>
            </a:r>
            <a:r>
              <a:rPr lang="tr-TR" sz="1900" dirty="0" err="1">
                <a:solidFill>
                  <a:schemeClr val="bg1"/>
                </a:solidFill>
              </a:rPr>
              <a:t>catalytic</a:t>
            </a:r>
            <a:r>
              <a:rPr lang="tr-TR" sz="1900" dirty="0">
                <a:solidFill>
                  <a:schemeClr val="bg1"/>
                </a:solidFill>
              </a:rPr>
              <a:t> protein (</a:t>
            </a:r>
            <a:r>
              <a:rPr lang="tr-TR" sz="1900" dirty="0" err="1">
                <a:solidFill>
                  <a:schemeClr val="bg1"/>
                </a:solidFill>
              </a:rPr>
              <a:t>pro-caspase</a:t>
            </a:r>
            <a:r>
              <a:rPr lang="tr-TR" sz="1900" dirty="0">
                <a:solidFill>
                  <a:schemeClr val="bg1"/>
                </a:solidFill>
              </a:rPr>
              <a:t>)</a:t>
            </a:r>
          </a:p>
          <a:p>
            <a:pPr marL="0" indent="0">
              <a:buNone/>
            </a:pPr>
            <a:endParaRPr lang="tr-TR" sz="1900" dirty="0">
              <a:solidFill>
                <a:schemeClr val="bg1"/>
              </a:solidFill>
            </a:endParaRPr>
          </a:p>
        </p:txBody>
      </p:sp>
      <p:pic>
        <p:nvPicPr>
          <p:cNvPr id="7" name="Resim 6">
            <a:extLst>
              <a:ext uri="{FF2B5EF4-FFF2-40B4-BE49-F238E27FC236}">
                <a16:creationId xmlns:a16="http://schemas.microsoft.com/office/drawing/2014/main" id="{69364A85-35F2-6043-B1E1-E999D4183252}"/>
              </a:ext>
            </a:extLst>
          </p:cNvPr>
          <p:cNvPicPr>
            <a:picLocks noChangeAspect="1"/>
          </p:cNvPicPr>
          <p:nvPr/>
        </p:nvPicPr>
        <p:blipFill rotWithShape="1">
          <a:blip r:embed="rId3"/>
          <a:srcRect l="3416" r="-1" b="-1"/>
          <a:stretch/>
        </p:blipFill>
        <p:spPr>
          <a:xfrm>
            <a:off x="393308" y="2261500"/>
            <a:ext cx="6465554" cy="4585544"/>
          </a:xfrm>
          <a:prstGeom prst="rect">
            <a:avLst/>
          </a:prstGeom>
        </p:spPr>
      </p:pic>
      <p:sp>
        <p:nvSpPr>
          <p:cNvPr id="11" name="Rectangle 2">
            <a:extLst>
              <a:ext uri="{FF2B5EF4-FFF2-40B4-BE49-F238E27FC236}">
                <a16:creationId xmlns:a16="http://schemas.microsoft.com/office/drawing/2014/main" id="{059178BF-3D64-AF4A-98F5-EB0D61D8A78F}"/>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tr-TR"/>
          </a:p>
        </p:txBody>
      </p:sp>
      <p:sp>
        <p:nvSpPr>
          <p:cNvPr id="5" name="Metin kutusu 4">
            <a:extLst>
              <a:ext uri="{FF2B5EF4-FFF2-40B4-BE49-F238E27FC236}">
                <a16:creationId xmlns:a16="http://schemas.microsoft.com/office/drawing/2014/main" id="{592D46E5-4224-DE4F-B74D-A6D23E612B0E}"/>
              </a:ext>
            </a:extLst>
          </p:cNvPr>
          <p:cNvSpPr txBox="1"/>
          <p:nvPr/>
        </p:nvSpPr>
        <p:spPr>
          <a:xfrm>
            <a:off x="7315200" y="3429000"/>
            <a:ext cx="3682313" cy="1938992"/>
          </a:xfrm>
          <a:prstGeom prst="rect">
            <a:avLst/>
          </a:prstGeom>
          <a:noFill/>
        </p:spPr>
        <p:txBody>
          <a:bodyPr wrap="square" rtlCol="0">
            <a:spAutoFit/>
          </a:bodyPr>
          <a:lstStyle/>
          <a:p>
            <a:r>
              <a:rPr lang="tr-TR" sz="2400" dirty="0" err="1"/>
              <a:t>When</a:t>
            </a:r>
            <a:r>
              <a:rPr lang="tr-TR" sz="2400" dirty="0"/>
              <a:t> </a:t>
            </a:r>
            <a:r>
              <a:rPr lang="tr-TR" sz="2400" dirty="0" err="1"/>
              <a:t>the</a:t>
            </a:r>
            <a:r>
              <a:rPr lang="tr-TR" sz="2400" dirty="0"/>
              <a:t> </a:t>
            </a:r>
            <a:r>
              <a:rPr lang="tr-TR" sz="2400" dirty="0" err="1"/>
              <a:t>inflammasome</a:t>
            </a:r>
            <a:r>
              <a:rPr lang="tr-TR" sz="2400" dirty="0"/>
              <a:t> </a:t>
            </a:r>
            <a:r>
              <a:rPr lang="tr-TR" sz="2400" dirty="0" err="1"/>
              <a:t>complex</a:t>
            </a:r>
            <a:r>
              <a:rPr lang="tr-TR" sz="2400" dirty="0"/>
              <a:t> is </a:t>
            </a:r>
            <a:r>
              <a:rPr lang="tr-TR" sz="2400" dirty="0" err="1"/>
              <a:t>activated</a:t>
            </a:r>
            <a:r>
              <a:rPr lang="tr-TR" sz="2400" dirty="0"/>
              <a:t>, caspase1 is </a:t>
            </a:r>
            <a:r>
              <a:rPr lang="tr-TR" sz="2400" dirty="0" err="1"/>
              <a:t>activated</a:t>
            </a:r>
            <a:r>
              <a:rPr lang="tr-TR" sz="2400" dirty="0"/>
              <a:t>, </a:t>
            </a:r>
            <a:r>
              <a:rPr lang="tr-TR" sz="2400" dirty="0" err="1"/>
              <a:t>releasing</a:t>
            </a:r>
            <a:r>
              <a:rPr lang="tr-TR" sz="2400" dirty="0"/>
              <a:t> </a:t>
            </a:r>
            <a:r>
              <a:rPr lang="tr-TR" sz="2400" dirty="0" err="1"/>
              <a:t>interleukins</a:t>
            </a:r>
            <a:r>
              <a:rPr lang="tr-TR" sz="2400" dirty="0"/>
              <a:t> </a:t>
            </a:r>
            <a:r>
              <a:rPr lang="tr-TR" sz="2400" dirty="0" err="1"/>
              <a:t>and</a:t>
            </a:r>
            <a:r>
              <a:rPr lang="tr-TR" sz="2400" dirty="0"/>
              <a:t> </a:t>
            </a:r>
            <a:r>
              <a:rPr lang="tr-TR" sz="2400" dirty="0" err="1"/>
              <a:t>inflammation</a:t>
            </a:r>
            <a:r>
              <a:rPr lang="tr-TR" sz="2400" dirty="0"/>
              <a:t> </a:t>
            </a:r>
            <a:r>
              <a:rPr lang="tr-TR" sz="2400" dirty="0" err="1"/>
              <a:t>occurs</a:t>
            </a:r>
            <a:r>
              <a:rPr lang="tr-TR" sz="2400" dirty="0"/>
              <a:t>.</a:t>
            </a:r>
          </a:p>
        </p:txBody>
      </p:sp>
    </p:spTree>
    <p:extLst>
      <p:ext uri="{BB962C8B-B14F-4D97-AF65-F5344CB8AC3E}">
        <p14:creationId xmlns:p14="http://schemas.microsoft.com/office/powerpoint/2010/main" val="6770598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0" name="Rectangle 69">
            <a:extLst>
              <a:ext uri="{FF2B5EF4-FFF2-40B4-BE49-F238E27FC236}">
                <a16:creationId xmlns:a16="http://schemas.microsoft.com/office/drawing/2014/main" id="{B9D7E975-9161-4F2D-AC53-69E1912F6B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5" name="Resim 5" descr="Frontiers | NLR-Dependent Regulation of Inflammation in Multiple Sclerosis  | Immunology">
            <a:extLst>
              <a:ext uri="{FF2B5EF4-FFF2-40B4-BE49-F238E27FC236}">
                <a16:creationId xmlns:a16="http://schemas.microsoft.com/office/drawing/2014/main" id="{ED04544D-ACFC-2147-960E-AB09EF9B5CBF}"/>
              </a:ext>
            </a:extLst>
          </p:cNvPr>
          <p:cNvPicPr>
            <a:picLocks noChangeAspect="1" noChangeArrowheads="1"/>
          </p:cNvPicPr>
          <p:nvPr/>
        </p:nvPicPr>
        <p:blipFill>
          <a:blip r:embed="rId2" r:link="rId3">
            <a:extLst>
              <a:ext uri="{28A0092B-C50C-407E-A947-70E740481C1C}">
                <a14:useLocalDpi xmlns:a14="http://schemas.microsoft.com/office/drawing/2010/main" val="0"/>
              </a:ext>
            </a:extLst>
          </a:blip>
          <a:stretch>
            <a:fillRect/>
          </a:stretch>
        </p:blipFill>
        <p:spPr bwMode="auto">
          <a:xfrm>
            <a:off x="621675" y="956140"/>
            <a:ext cx="6589537" cy="4942152"/>
          </a:xfrm>
          <a:prstGeom prst="rect">
            <a:avLst/>
          </a:prstGeom>
          <a:noFill/>
          <a:extLst>
            <a:ext uri="{909E8E84-426E-40DD-AFC4-6F175D3DCCD1}">
              <a14:hiddenFill xmlns:a14="http://schemas.microsoft.com/office/drawing/2010/main">
                <a:solidFill>
                  <a:srgbClr val="FFFFFF"/>
                </a:solidFill>
              </a14:hiddenFill>
            </a:ext>
          </a:extLst>
        </p:spPr>
      </p:pic>
      <p:sp>
        <p:nvSpPr>
          <p:cNvPr id="72" name="Right Triangle 71">
            <a:extLst>
              <a:ext uri="{FF2B5EF4-FFF2-40B4-BE49-F238E27FC236}">
                <a16:creationId xmlns:a16="http://schemas.microsoft.com/office/drawing/2014/main" id="{827DC2C4-B485-428A-BF4A-472D2967F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4" name="Rectangle 73">
            <a:extLst>
              <a:ext uri="{FF2B5EF4-FFF2-40B4-BE49-F238E27FC236}">
                <a16:creationId xmlns:a16="http://schemas.microsoft.com/office/drawing/2014/main" id="{463E6235-1649-4B47-9862-4026FC473B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3" y="623275"/>
            <a:ext cx="401217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İçerik Yer Tutucusu 3">
            <a:extLst>
              <a:ext uri="{FF2B5EF4-FFF2-40B4-BE49-F238E27FC236}">
                <a16:creationId xmlns:a16="http://schemas.microsoft.com/office/drawing/2014/main" id="{DB94B05F-393B-FB41-B861-EA72DD08A589}"/>
              </a:ext>
            </a:extLst>
          </p:cNvPr>
          <p:cNvSpPr>
            <a:spLocks noGrp="1"/>
          </p:cNvSpPr>
          <p:nvPr>
            <p:ph idx="1"/>
          </p:nvPr>
        </p:nvSpPr>
        <p:spPr>
          <a:xfrm>
            <a:off x="8187928" y="5376067"/>
            <a:ext cx="2705619" cy="762618"/>
          </a:xfrm>
          <a:prstGeom prst="rect">
            <a:avLst/>
          </a:prstGeom>
        </p:spPr>
        <p:txBody>
          <a:bodyPr vert="horz" lIns="91440" tIns="45720" rIns="91440" bIns="45720" rtlCol="0" anchor="t">
            <a:normAutofit/>
          </a:bodyPr>
          <a:lstStyle/>
          <a:p>
            <a:pPr marL="0" indent="0">
              <a:buNone/>
            </a:pPr>
            <a:r>
              <a:rPr lang="en-US" sz="2000" kern="1200">
                <a:solidFill>
                  <a:schemeClr val="tx1"/>
                </a:solidFill>
                <a:latin typeface="+mn-lt"/>
                <a:ea typeface="+mn-ea"/>
                <a:cs typeface="+mn-cs"/>
              </a:rPr>
              <a:t>Gharagozloo M, Front Immunol. 2018 Feb </a:t>
            </a:r>
            <a:endParaRPr lang="en-US" sz="2000" kern="1200" dirty="0">
              <a:solidFill>
                <a:schemeClr val="tx1"/>
              </a:solidFill>
              <a:latin typeface="+mn-lt"/>
              <a:ea typeface="+mn-ea"/>
              <a:cs typeface="+mn-cs"/>
            </a:endParaRPr>
          </a:p>
        </p:txBody>
      </p:sp>
      <p:sp>
        <p:nvSpPr>
          <p:cNvPr id="6" name="Rectangle 2">
            <a:extLst>
              <a:ext uri="{FF2B5EF4-FFF2-40B4-BE49-F238E27FC236}">
                <a16:creationId xmlns:a16="http://schemas.microsoft.com/office/drawing/2014/main" id="{F2CCE55B-4C46-5B45-AF10-606BCD6B5948}"/>
              </a:ext>
            </a:extLst>
          </p:cNvPr>
          <p:cNvSpPr>
            <a:spLocks noChangeArrowheads="1"/>
          </p:cNvSpPr>
          <p:nvPr/>
        </p:nvSpPr>
        <p:spPr bwMode="auto">
          <a:xfrm>
            <a:off x="422029" y="0"/>
            <a:ext cx="19318389" cy="522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tr-TR"/>
          </a:p>
        </p:txBody>
      </p:sp>
      <p:sp>
        <p:nvSpPr>
          <p:cNvPr id="7" name="Metin kutusu 6">
            <a:extLst>
              <a:ext uri="{FF2B5EF4-FFF2-40B4-BE49-F238E27FC236}">
                <a16:creationId xmlns:a16="http://schemas.microsoft.com/office/drawing/2014/main" id="{22139ECA-03B5-8F40-A8A6-58ECE97FC374}"/>
              </a:ext>
            </a:extLst>
          </p:cNvPr>
          <p:cNvSpPr txBox="1"/>
          <p:nvPr/>
        </p:nvSpPr>
        <p:spPr>
          <a:xfrm>
            <a:off x="7695056" y="1100624"/>
            <a:ext cx="3691365" cy="1569660"/>
          </a:xfrm>
          <a:prstGeom prst="rect">
            <a:avLst/>
          </a:prstGeom>
          <a:noFill/>
        </p:spPr>
        <p:txBody>
          <a:bodyPr wrap="square" rtlCol="0">
            <a:spAutoFit/>
          </a:bodyPr>
          <a:lstStyle/>
          <a:p>
            <a:pPr>
              <a:spcAft>
                <a:spcPts val="600"/>
              </a:spcAft>
            </a:pPr>
            <a:r>
              <a:rPr lang="tr-TR" sz="2400" dirty="0"/>
              <a:t>NLRX1 is a </a:t>
            </a:r>
            <a:r>
              <a:rPr lang="tr-TR" sz="2400" dirty="0" err="1"/>
              <a:t>mitochondria-located</a:t>
            </a:r>
            <a:r>
              <a:rPr lang="tr-TR" sz="2400" dirty="0"/>
              <a:t> </a:t>
            </a:r>
            <a:r>
              <a:rPr lang="tr-TR" sz="2400" dirty="0" err="1"/>
              <a:t>innate</a:t>
            </a:r>
            <a:r>
              <a:rPr lang="tr-TR" sz="2400" dirty="0"/>
              <a:t> </a:t>
            </a:r>
            <a:r>
              <a:rPr lang="tr-TR" sz="2400" dirty="0" err="1"/>
              <a:t>immune</a:t>
            </a:r>
            <a:r>
              <a:rPr lang="tr-TR" sz="2400" dirty="0"/>
              <a:t> sensor </a:t>
            </a:r>
            <a:r>
              <a:rPr lang="tr-TR" sz="2400" dirty="0" err="1"/>
              <a:t>that</a:t>
            </a:r>
            <a:r>
              <a:rPr lang="tr-TR" sz="2400" dirty="0"/>
              <a:t> </a:t>
            </a:r>
            <a:r>
              <a:rPr lang="tr-TR" sz="2400" dirty="0" err="1"/>
              <a:t>inhibits</a:t>
            </a:r>
            <a:r>
              <a:rPr lang="tr-TR" sz="2400" dirty="0"/>
              <a:t> </a:t>
            </a:r>
            <a:r>
              <a:rPr lang="tr-TR" sz="2400" dirty="0" err="1"/>
              <a:t>major</a:t>
            </a:r>
            <a:r>
              <a:rPr lang="tr-TR" sz="2400" dirty="0"/>
              <a:t> </a:t>
            </a:r>
            <a:r>
              <a:rPr lang="tr-TR" sz="2400" dirty="0" err="1"/>
              <a:t>proinflammatory</a:t>
            </a:r>
            <a:r>
              <a:rPr lang="tr-TR" sz="2400" dirty="0"/>
              <a:t> </a:t>
            </a:r>
            <a:r>
              <a:rPr lang="tr-TR" sz="2400" dirty="0" err="1"/>
              <a:t>pathways</a:t>
            </a:r>
            <a:endParaRPr lang="tr-TR" sz="2400" dirty="0"/>
          </a:p>
        </p:txBody>
      </p:sp>
    </p:spTree>
    <p:extLst>
      <p:ext uri="{BB962C8B-B14F-4D97-AF65-F5344CB8AC3E}">
        <p14:creationId xmlns:p14="http://schemas.microsoft.com/office/powerpoint/2010/main" val="970158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nodePh="1">
                                  <p:stCondLst>
                                    <p:cond delay="0"/>
                                  </p:stCondLst>
                                  <p:endCondLst>
                                    <p:cond evt="begin" delay="0">
                                      <p:tn val="5"/>
                                    </p:cond>
                                  </p:end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 name="Rectangle 39">
            <a:extLst>
              <a:ext uri="{FF2B5EF4-FFF2-40B4-BE49-F238E27FC236}">
                <a16:creationId xmlns:a16="http://schemas.microsoft.com/office/drawing/2014/main" id="{9A297797-5C89-4791-8204-AB071FA1FB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Başlık 1">
            <a:extLst>
              <a:ext uri="{FF2B5EF4-FFF2-40B4-BE49-F238E27FC236}">
                <a16:creationId xmlns:a16="http://schemas.microsoft.com/office/drawing/2014/main" id="{A1E2E586-5657-D14A-8DB7-8487E3C1CC7E}"/>
              </a:ext>
            </a:extLst>
          </p:cNvPr>
          <p:cNvSpPr>
            <a:spLocks noGrp="1"/>
          </p:cNvSpPr>
          <p:nvPr>
            <p:ph type="title"/>
          </p:nvPr>
        </p:nvSpPr>
        <p:spPr>
          <a:xfrm>
            <a:off x="461074" y="643467"/>
            <a:ext cx="4284921" cy="5571065"/>
          </a:xfrm>
        </p:spPr>
        <p:txBody>
          <a:bodyPr>
            <a:normAutofit/>
          </a:bodyPr>
          <a:lstStyle/>
          <a:p>
            <a:r>
              <a:rPr lang="tr-TR" sz="3600" dirty="0"/>
              <a:t>WHAT HAS BEEN FOUND IN RESEARCHES SO FAR ?</a:t>
            </a:r>
          </a:p>
        </p:txBody>
      </p:sp>
      <p:sp>
        <p:nvSpPr>
          <p:cNvPr id="42" name="Freeform: Shape 41">
            <a:extLst>
              <a:ext uri="{FF2B5EF4-FFF2-40B4-BE49-F238E27FC236}">
                <a16:creationId xmlns:a16="http://schemas.microsoft.com/office/drawing/2014/main" id="{569BBA9B-8F4E-4D2B-BEFA-41A4754433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15188" y="-231223"/>
            <a:ext cx="1409491" cy="1876653"/>
          </a:xfrm>
          <a:custGeom>
            <a:avLst/>
            <a:gdLst>
              <a:gd name="connsiteX0" fmla="*/ 0 w 1409491"/>
              <a:gd name="connsiteY0" fmla="*/ 643075 h 1876653"/>
              <a:gd name="connsiteX1" fmla="*/ 643075 w 1409491"/>
              <a:gd name="connsiteY1" fmla="*/ 0 h 1876653"/>
              <a:gd name="connsiteX2" fmla="*/ 1409491 w 1409491"/>
              <a:gd name="connsiteY2" fmla="*/ 0 h 1876653"/>
              <a:gd name="connsiteX3" fmla="*/ 1409491 w 1409491"/>
              <a:gd name="connsiteY3" fmla="*/ 1876653 h 1876653"/>
              <a:gd name="connsiteX4" fmla="*/ 1233578 w 1409491"/>
              <a:gd name="connsiteY4" fmla="*/ 1876653 h 18766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491" h="1876653">
                <a:moveTo>
                  <a:pt x="0" y="643075"/>
                </a:moveTo>
                <a:lnTo>
                  <a:pt x="643075" y="0"/>
                </a:lnTo>
                <a:lnTo>
                  <a:pt x="1409491" y="0"/>
                </a:lnTo>
                <a:lnTo>
                  <a:pt x="1409491" y="1876653"/>
                </a:lnTo>
                <a:lnTo>
                  <a:pt x="1233578" y="1876653"/>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851012D1-8033-40B1-9EC0-91390FFC74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301285" y="128278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8809436" y="6033666"/>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Isosceles Triangle 47">
            <a:extLst>
              <a:ext uri="{FF2B5EF4-FFF2-40B4-BE49-F238E27FC236}">
                <a16:creationId xmlns:a16="http://schemas.microsoft.com/office/drawing/2014/main" id="{D291F021-C45C-4D44-A2B8-A789E386CC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3444" y="5721108"/>
            <a:ext cx="2261965" cy="1136891"/>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36" name="İçerik Yer Tutucusu 2">
            <a:extLst>
              <a:ext uri="{FF2B5EF4-FFF2-40B4-BE49-F238E27FC236}">
                <a16:creationId xmlns:a16="http://schemas.microsoft.com/office/drawing/2014/main" id="{504BC89F-8173-4826-A1C8-F1FE0689C6CD}"/>
              </a:ext>
            </a:extLst>
          </p:cNvPr>
          <p:cNvGraphicFramePr>
            <a:graphicFrameLocks noGrp="1"/>
          </p:cNvGraphicFramePr>
          <p:nvPr>
            <p:ph idx="1"/>
            <p:extLst>
              <p:ext uri="{D42A27DB-BD31-4B8C-83A1-F6EECF244321}">
                <p14:modId xmlns:p14="http://schemas.microsoft.com/office/powerpoint/2010/main" val="1920743523"/>
              </p:ext>
            </p:extLst>
          </p:nvPr>
        </p:nvGraphicFramePr>
        <p:xfrm>
          <a:off x="4922874" y="643467"/>
          <a:ext cx="6849472" cy="557159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Dikdörtgen 2">
            <a:extLst>
              <a:ext uri="{FF2B5EF4-FFF2-40B4-BE49-F238E27FC236}">
                <a16:creationId xmlns:a16="http://schemas.microsoft.com/office/drawing/2014/main" id="{5B83039A-F9A2-C242-94D7-74D5C80C68BF}"/>
              </a:ext>
            </a:extLst>
          </p:cNvPr>
          <p:cNvSpPr/>
          <p:nvPr/>
        </p:nvSpPr>
        <p:spPr>
          <a:xfrm>
            <a:off x="8549300" y="2189583"/>
            <a:ext cx="3181626" cy="307777"/>
          </a:xfrm>
          <a:prstGeom prst="rect">
            <a:avLst/>
          </a:prstGeom>
        </p:spPr>
        <p:txBody>
          <a:bodyPr wrap="square">
            <a:spAutoFit/>
          </a:bodyPr>
          <a:lstStyle/>
          <a:p>
            <a:r>
              <a:rPr lang="tr-TR" sz="1400" dirty="0" err="1"/>
              <a:t>Lang</a:t>
            </a:r>
            <a:r>
              <a:rPr lang="tr-TR" sz="1400" dirty="0"/>
              <a:t> Y, </a:t>
            </a:r>
            <a:r>
              <a:rPr lang="tr-TR" sz="1400" dirty="0" err="1"/>
              <a:t>Mediators</a:t>
            </a:r>
            <a:r>
              <a:rPr lang="tr-TR" sz="1400" dirty="0"/>
              <a:t> of </a:t>
            </a:r>
            <a:r>
              <a:rPr lang="tr-TR" sz="1400" dirty="0" err="1"/>
              <a:t>Inflammation</a:t>
            </a:r>
            <a:r>
              <a:rPr lang="tr-TR" sz="1400" dirty="0"/>
              <a:t>. 2018</a:t>
            </a:r>
          </a:p>
        </p:txBody>
      </p:sp>
      <p:sp>
        <p:nvSpPr>
          <p:cNvPr id="4" name="Dikdörtgen 3">
            <a:extLst>
              <a:ext uri="{FF2B5EF4-FFF2-40B4-BE49-F238E27FC236}">
                <a16:creationId xmlns:a16="http://schemas.microsoft.com/office/drawing/2014/main" id="{18DE67CE-0F16-034F-A591-7FABCF58B033}"/>
              </a:ext>
            </a:extLst>
          </p:cNvPr>
          <p:cNvSpPr/>
          <p:nvPr/>
        </p:nvSpPr>
        <p:spPr>
          <a:xfrm>
            <a:off x="4957318" y="2199425"/>
            <a:ext cx="3646126" cy="307777"/>
          </a:xfrm>
          <a:prstGeom prst="rect">
            <a:avLst/>
          </a:prstGeom>
        </p:spPr>
        <p:txBody>
          <a:bodyPr wrap="none">
            <a:spAutoFit/>
          </a:bodyPr>
          <a:lstStyle/>
          <a:p>
            <a:r>
              <a:rPr lang="tr-TR" sz="1400" dirty="0" err="1"/>
              <a:t>Song</a:t>
            </a:r>
            <a:r>
              <a:rPr lang="tr-TR" sz="1400" dirty="0"/>
              <a:t> L, </a:t>
            </a:r>
            <a:r>
              <a:rPr lang="tr-TR" sz="1400" dirty="0" err="1"/>
              <a:t>Frontiers</a:t>
            </a:r>
            <a:r>
              <a:rPr lang="tr-TR" sz="1400" dirty="0"/>
              <a:t> in Cellular </a:t>
            </a:r>
            <a:r>
              <a:rPr lang="tr-TR" sz="1400" dirty="0" err="1"/>
              <a:t>Neuroscience</a:t>
            </a:r>
            <a:r>
              <a:rPr lang="tr-TR" sz="1400" dirty="0"/>
              <a:t>. 2017</a:t>
            </a:r>
          </a:p>
        </p:txBody>
      </p:sp>
      <p:sp>
        <p:nvSpPr>
          <p:cNvPr id="5" name="Dikdörtgen 4">
            <a:extLst>
              <a:ext uri="{FF2B5EF4-FFF2-40B4-BE49-F238E27FC236}">
                <a16:creationId xmlns:a16="http://schemas.microsoft.com/office/drawing/2014/main" id="{40EAF9B2-9743-254A-ADBA-1511E5532B51}"/>
              </a:ext>
            </a:extLst>
          </p:cNvPr>
          <p:cNvSpPr/>
          <p:nvPr/>
        </p:nvSpPr>
        <p:spPr>
          <a:xfrm>
            <a:off x="5006351" y="4043022"/>
            <a:ext cx="1898981" cy="307777"/>
          </a:xfrm>
          <a:prstGeom prst="rect">
            <a:avLst/>
          </a:prstGeom>
        </p:spPr>
        <p:txBody>
          <a:bodyPr wrap="none">
            <a:spAutoFit/>
          </a:bodyPr>
          <a:lstStyle/>
          <a:p>
            <a:r>
              <a:rPr lang="tr-TR" sz="1400" dirty="0" err="1"/>
              <a:t>Malhotra</a:t>
            </a:r>
            <a:r>
              <a:rPr lang="tr-TR" sz="1400" dirty="0"/>
              <a:t> S, Brain. 2015</a:t>
            </a:r>
          </a:p>
        </p:txBody>
      </p:sp>
      <p:sp>
        <p:nvSpPr>
          <p:cNvPr id="7" name="Dikdörtgen 6">
            <a:extLst>
              <a:ext uri="{FF2B5EF4-FFF2-40B4-BE49-F238E27FC236}">
                <a16:creationId xmlns:a16="http://schemas.microsoft.com/office/drawing/2014/main" id="{9BD425F7-7B82-744C-9D29-EA71A2BB171E}"/>
              </a:ext>
            </a:extLst>
          </p:cNvPr>
          <p:cNvSpPr/>
          <p:nvPr/>
        </p:nvSpPr>
        <p:spPr>
          <a:xfrm>
            <a:off x="5006351" y="5854701"/>
            <a:ext cx="4304383" cy="307777"/>
          </a:xfrm>
          <a:prstGeom prst="rect">
            <a:avLst/>
          </a:prstGeom>
        </p:spPr>
        <p:txBody>
          <a:bodyPr wrap="none">
            <a:spAutoFit/>
          </a:bodyPr>
          <a:lstStyle/>
          <a:p>
            <a:r>
              <a:rPr lang="tr-TR" sz="1400" dirty="0" err="1"/>
              <a:t>Soares</a:t>
            </a:r>
            <a:r>
              <a:rPr lang="tr-TR" sz="1400" dirty="0"/>
              <a:t> JL, </a:t>
            </a:r>
            <a:r>
              <a:rPr lang="tr-TR" sz="1400" dirty="0" err="1"/>
              <a:t>Multiple</a:t>
            </a:r>
            <a:r>
              <a:rPr lang="tr-TR" sz="1400" dirty="0"/>
              <a:t> </a:t>
            </a:r>
            <a:r>
              <a:rPr lang="tr-TR" sz="1400" dirty="0" err="1"/>
              <a:t>Sclerosis</a:t>
            </a:r>
            <a:r>
              <a:rPr lang="tr-TR" sz="1400" dirty="0"/>
              <a:t> </a:t>
            </a:r>
            <a:r>
              <a:rPr lang="tr-TR" sz="1400" dirty="0" err="1"/>
              <a:t>and</a:t>
            </a:r>
            <a:r>
              <a:rPr lang="tr-TR" sz="1400" dirty="0"/>
              <a:t> </a:t>
            </a:r>
            <a:r>
              <a:rPr lang="tr-TR" sz="1400" dirty="0" err="1"/>
              <a:t>Related</a:t>
            </a:r>
            <a:r>
              <a:rPr lang="tr-TR" sz="1400" dirty="0"/>
              <a:t> </a:t>
            </a:r>
            <a:r>
              <a:rPr lang="tr-TR" sz="1400" dirty="0" err="1"/>
              <a:t>Disorders</a:t>
            </a:r>
            <a:r>
              <a:rPr lang="tr-TR" sz="1400" dirty="0"/>
              <a:t>. 2019</a:t>
            </a:r>
          </a:p>
        </p:txBody>
      </p:sp>
    </p:spTree>
    <p:extLst>
      <p:ext uri="{BB962C8B-B14F-4D97-AF65-F5344CB8AC3E}">
        <p14:creationId xmlns:p14="http://schemas.microsoft.com/office/powerpoint/2010/main" val="12013766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533281B9-3740-4AE4-AB8E-61630DDE29D6}"/>
              </a:ext>
            </a:extLst>
          </p:cNvPr>
          <p:cNvPicPr>
            <a:picLocks noChangeAspect="1"/>
          </p:cNvPicPr>
          <p:nvPr/>
        </p:nvPicPr>
        <p:blipFill rotWithShape="1">
          <a:blip r:embed="rId2">
            <a:duotone>
              <a:prstClr val="black"/>
              <a:prstClr val="white"/>
            </a:duotone>
            <a:alphaModFix amt="35000"/>
          </a:blip>
          <a:srcRect t="913" b="42838"/>
          <a:stretch/>
        </p:blipFill>
        <p:spPr>
          <a:xfrm>
            <a:off x="20" y="10"/>
            <a:ext cx="12191980" cy="6857990"/>
          </a:xfrm>
          <a:prstGeom prst="rect">
            <a:avLst/>
          </a:prstGeom>
        </p:spPr>
      </p:pic>
      <p:sp>
        <p:nvSpPr>
          <p:cNvPr id="24" name="Rectangle 23">
            <a:extLst>
              <a:ext uri="{FF2B5EF4-FFF2-40B4-BE49-F238E27FC236}">
                <a16:creationId xmlns:a16="http://schemas.microsoft.com/office/drawing/2014/main" id="{FCEC2294-5A7B-45E5-9251-C1AA89F4AD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bg2">
              <a:alpha val="60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Başlık 1">
            <a:extLst>
              <a:ext uri="{FF2B5EF4-FFF2-40B4-BE49-F238E27FC236}">
                <a16:creationId xmlns:a16="http://schemas.microsoft.com/office/drawing/2014/main" id="{1677D7F5-2ADF-CE4A-9459-66AD92E56AB5}"/>
              </a:ext>
            </a:extLst>
          </p:cNvPr>
          <p:cNvSpPr>
            <a:spLocks noGrp="1"/>
          </p:cNvSpPr>
          <p:nvPr>
            <p:ph type="title"/>
          </p:nvPr>
        </p:nvSpPr>
        <p:spPr>
          <a:xfrm>
            <a:off x="838201" y="1065862"/>
            <a:ext cx="3313164" cy="4726276"/>
          </a:xfrm>
        </p:spPr>
        <p:txBody>
          <a:bodyPr>
            <a:normAutofit/>
          </a:bodyPr>
          <a:lstStyle/>
          <a:p>
            <a:pPr algn="r"/>
            <a:r>
              <a:rPr lang="tr-TR" sz="4000"/>
              <a:t>PURPOSE OF STUDY</a:t>
            </a:r>
          </a:p>
        </p:txBody>
      </p:sp>
      <p:cxnSp>
        <p:nvCxnSpPr>
          <p:cNvPr id="26" name="Straight Connector 25">
            <a:extLst>
              <a:ext uri="{FF2B5EF4-FFF2-40B4-BE49-F238E27FC236}">
                <a16:creationId xmlns:a16="http://schemas.microsoft.com/office/drawing/2014/main" id="{67182200-4859-4C8D-BCBB-55B245C28B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3372" y="2286000"/>
            <a:ext cx="0" cy="22860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aphicFrame>
        <p:nvGraphicFramePr>
          <p:cNvPr id="5" name="İçerik Yer Tutucusu 2">
            <a:extLst>
              <a:ext uri="{FF2B5EF4-FFF2-40B4-BE49-F238E27FC236}">
                <a16:creationId xmlns:a16="http://schemas.microsoft.com/office/drawing/2014/main" id="{9270DAB8-7591-4748-BC90-880475B4EF3A}"/>
              </a:ext>
            </a:extLst>
          </p:cNvPr>
          <p:cNvGraphicFramePr>
            <a:graphicFrameLocks noGrp="1"/>
          </p:cNvGraphicFramePr>
          <p:nvPr>
            <p:ph idx="1"/>
            <p:extLst>
              <p:ext uri="{D42A27DB-BD31-4B8C-83A1-F6EECF244321}">
                <p14:modId xmlns:p14="http://schemas.microsoft.com/office/powerpoint/2010/main" val="112249527"/>
              </p:ext>
            </p:extLst>
          </p:nvPr>
        </p:nvGraphicFramePr>
        <p:xfrm>
          <a:off x="5155379" y="1065862"/>
          <a:ext cx="6192319" cy="472627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624742707"/>
      </p:ext>
    </p:extLst>
  </p:cSld>
  <p:clrMapOvr>
    <a:overrideClrMapping bg1="lt1" tx1="dk1" bg2="lt2" tx2="dk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58FB46EF-2528-4B4A-A481-D46A9AD7522F}"/>
              </a:ext>
            </a:extLst>
          </p:cNvPr>
          <p:cNvSpPr>
            <a:spLocks noGrp="1"/>
          </p:cNvSpPr>
          <p:nvPr>
            <p:ph type="title"/>
          </p:nvPr>
        </p:nvSpPr>
        <p:spPr>
          <a:xfrm>
            <a:off x="6438155" y="158899"/>
            <a:ext cx="3600860" cy="1737360"/>
          </a:xfrm>
        </p:spPr>
        <p:txBody>
          <a:bodyPr>
            <a:normAutofit/>
          </a:bodyPr>
          <a:lstStyle/>
          <a:p>
            <a:r>
              <a:rPr lang="tr-TR" sz="5400" dirty="0"/>
              <a:t>METHODS</a:t>
            </a:r>
          </a:p>
        </p:txBody>
      </p:sp>
      <p:sp>
        <p:nvSpPr>
          <p:cNvPr id="10"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onnsiteX0" fmla="*/ 0 w 4480560"/>
              <a:gd name="connsiteY0" fmla="*/ 0 h 18288"/>
              <a:gd name="connsiteX1" fmla="*/ 595274 w 4480560"/>
              <a:gd name="connsiteY1" fmla="*/ 0 h 18288"/>
              <a:gd name="connsiteX2" fmla="*/ 1100938 w 4480560"/>
              <a:gd name="connsiteY2" fmla="*/ 0 h 18288"/>
              <a:gd name="connsiteX3" fmla="*/ 1651406 w 4480560"/>
              <a:gd name="connsiteY3" fmla="*/ 0 h 18288"/>
              <a:gd name="connsiteX4" fmla="*/ 2336292 w 4480560"/>
              <a:gd name="connsiteY4" fmla="*/ 0 h 18288"/>
              <a:gd name="connsiteX5" fmla="*/ 2931566 w 4480560"/>
              <a:gd name="connsiteY5" fmla="*/ 0 h 18288"/>
              <a:gd name="connsiteX6" fmla="*/ 3482035 w 4480560"/>
              <a:gd name="connsiteY6" fmla="*/ 0 h 18288"/>
              <a:gd name="connsiteX7" fmla="*/ 4480560 w 4480560"/>
              <a:gd name="connsiteY7" fmla="*/ 0 h 18288"/>
              <a:gd name="connsiteX8" fmla="*/ 4480560 w 4480560"/>
              <a:gd name="connsiteY8" fmla="*/ 18288 h 18288"/>
              <a:gd name="connsiteX9" fmla="*/ 3840480 w 4480560"/>
              <a:gd name="connsiteY9" fmla="*/ 18288 h 18288"/>
              <a:gd name="connsiteX10" fmla="*/ 3290011 w 4480560"/>
              <a:gd name="connsiteY10" fmla="*/ 18288 h 18288"/>
              <a:gd name="connsiteX11" fmla="*/ 2560320 w 4480560"/>
              <a:gd name="connsiteY11" fmla="*/ 18288 h 18288"/>
              <a:gd name="connsiteX12" fmla="*/ 1965046 w 4480560"/>
              <a:gd name="connsiteY12" fmla="*/ 18288 h 18288"/>
              <a:gd name="connsiteX13" fmla="*/ 1459382 w 4480560"/>
              <a:gd name="connsiteY13" fmla="*/ 18288 h 18288"/>
              <a:gd name="connsiteX14" fmla="*/ 774497 w 4480560"/>
              <a:gd name="connsiteY14" fmla="*/ 18288 h 18288"/>
              <a:gd name="connsiteX15" fmla="*/ 0 w 4480560"/>
              <a:gd name="connsiteY15" fmla="*/ 18288 h 18288"/>
              <a:gd name="connsiteX16" fmla="*/ 0 w 448056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İçerik Yer Tutucusu 2">
            <a:extLst>
              <a:ext uri="{FF2B5EF4-FFF2-40B4-BE49-F238E27FC236}">
                <a16:creationId xmlns:a16="http://schemas.microsoft.com/office/drawing/2014/main" id="{3DCD4B35-879D-AB41-A3BD-8FE94AA033EA}"/>
              </a:ext>
            </a:extLst>
          </p:cNvPr>
          <p:cNvSpPr>
            <a:spLocks noGrp="1"/>
          </p:cNvSpPr>
          <p:nvPr>
            <p:ph idx="1"/>
          </p:nvPr>
        </p:nvSpPr>
        <p:spPr>
          <a:xfrm>
            <a:off x="5126418" y="552091"/>
            <a:ext cx="6224335" cy="5431536"/>
          </a:xfrm>
        </p:spPr>
        <p:txBody>
          <a:bodyPr anchor="ctr">
            <a:normAutofit/>
          </a:bodyPr>
          <a:lstStyle/>
          <a:p>
            <a:r>
              <a:rPr lang="tr-TR" sz="2200" dirty="0"/>
              <a:t>48 </a:t>
            </a:r>
            <a:r>
              <a:rPr lang="tr-TR" sz="2200" dirty="0" err="1"/>
              <a:t>individuals</a:t>
            </a:r>
            <a:r>
              <a:rPr lang="tr-TR" sz="2200" dirty="0"/>
              <a:t> </a:t>
            </a:r>
            <a:r>
              <a:rPr lang="tr-TR" sz="2200" dirty="0" err="1"/>
              <a:t>participated</a:t>
            </a:r>
            <a:r>
              <a:rPr lang="tr-TR" sz="2200" dirty="0"/>
              <a:t> in </a:t>
            </a:r>
            <a:r>
              <a:rPr lang="tr-TR" sz="2200" dirty="0" err="1"/>
              <a:t>this</a:t>
            </a:r>
            <a:r>
              <a:rPr lang="tr-TR" sz="2200" dirty="0"/>
              <a:t> </a:t>
            </a:r>
            <a:r>
              <a:rPr lang="tr-TR" sz="2200" dirty="0" err="1"/>
              <a:t>study</a:t>
            </a:r>
            <a:r>
              <a:rPr lang="tr-TR" sz="2200" dirty="0"/>
              <a:t>. MS </a:t>
            </a:r>
            <a:r>
              <a:rPr lang="tr-TR" sz="2200" dirty="0" err="1"/>
              <a:t>patients</a:t>
            </a:r>
            <a:r>
              <a:rPr lang="tr-TR" sz="2200" dirty="0"/>
              <a:t> </a:t>
            </a:r>
            <a:r>
              <a:rPr lang="tr-TR" sz="2200" dirty="0" err="1"/>
              <a:t>categorized</a:t>
            </a:r>
            <a:r>
              <a:rPr lang="tr-TR" sz="2200" dirty="0"/>
              <a:t> </a:t>
            </a:r>
            <a:r>
              <a:rPr lang="tr-TR" sz="2200" dirty="0" err="1"/>
              <a:t>either</a:t>
            </a:r>
            <a:r>
              <a:rPr lang="tr-TR" sz="2200" dirty="0"/>
              <a:t> </a:t>
            </a:r>
            <a:r>
              <a:rPr lang="tr-TR" sz="2200" dirty="0" err="1"/>
              <a:t>they</a:t>
            </a:r>
            <a:r>
              <a:rPr lang="tr-TR" sz="2200" dirty="0"/>
              <a:t> </a:t>
            </a:r>
            <a:r>
              <a:rPr lang="tr-TR" sz="2200" dirty="0" err="1"/>
              <a:t>were</a:t>
            </a:r>
            <a:r>
              <a:rPr lang="tr-TR" sz="2200" dirty="0"/>
              <a:t> in </a:t>
            </a:r>
            <a:r>
              <a:rPr lang="tr-TR" sz="2200" dirty="0" err="1"/>
              <a:t>remission</a:t>
            </a:r>
            <a:r>
              <a:rPr lang="tr-TR" sz="2200" dirty="0"/>
              <a:t> (n=29) </a:t>
            </a:r>
            <a:r>
              <a:rPr lang="tr-TR" sz="2200" dirty="0" err="1"/>
              <a:t>or</a:t>
            </a:r>
            <a:r>
              <a:rPr lang="tr-TR" sz="2200" dirty="0"/>
              <a:t> in </a:t>
            </a:r>
            <a:r>
              <a:rPr lang="tr-TR" sz="2200" dirty="0" err="1"/>
              <a:t>relapse</a:t>
            </a:r>
            <a:r>
              <a:rPr lang="tr-TR" sz="2200" dirty="0"/>
              <a:t> (n=9) </a:t>
            </a:r>
            <a:r>
              <a:rPr lang="tr-TR" sz="2200" dirty="0" err="1"/>
              <a:t>period</a:t>
            </a:r>
            <a:r>
              <a:rPr lang="tr-TR" sz="2200" dirty="0"/>
              <a:t>. </a:t>
            </a:r>
            <a:r>
              <a:rPr lang="tr-TR" sz="2200" dirty="0" err="1"/>
              <a:t>In</a:t>
            </a:r>
            <a:r>
              <a:rPr lang="tr-TR" sz="2200" dirty="0"/>
              <a:t> </a:t>
            </a:r>
            <a:r>
              <a:rPr lang="tr-TR" sz="2200" dirty="0" err="1"/>
              <a:t>addition</a:t>
            </a:r>
            <a:r>
              <a:rPr lang="tr-TR" sz="2200" dirty="0"/>
              <a:t>, </a:t>
            </a:r>
            <a:r>
              <a:rPr lang="tr-TR" sz="2200" dirty="0" err="1"/>
              <a:t>healthy</a:t>
            </a:r>
            <a:r>
              <a:rPr lang="tr-TR" sz="2200" dirty="0"/>
              <a:t> </a:t>
            </a:r>
            <a:r>
              <a:rPr lang="tr-TR" sz="2200" dirty="0" err="1"/>
              <a:t>people</a:t>
            </a:r>
            <a:r>
              <a:rPr lang="tr-TR" sz="2200" dirty="0"/>
              <a:t> </a:t>
            </a:r>
            <a:r>
              <a:rPr lang="tr-TR" sz="2200" dirty="0" err="1"/>
              <a:t>with</a:t>
            </a:r>
            <a:r>
              <a:rPr lang="tr-TR" sz="2200" dirty="0"/>
              <a:t> </a:t>
            </a:r>
            <a:r>
              <a:rPr lang="tr-TR" sz="2200" dirty="0" err="1"/>
              <a:t>no</a:t>
            </a:r>
            <a:r>
              <a:rPr lang="tr-TR" sz="2200" dirty="0"/>
              <a:t> MS </a:t>
            </a:r>
            <a:r>
              <a:rPr lang="tr-TR" sz="2200" dirty="0" err="1"/>
              <a:t>symptoms</a:t>
            </a:r>
            <a:r>
              <a:rPr lang="tr-TR" sz="2200" dirty="0"/>
              <a:t> (n=10) </a:t>
            </a:r>
            <a:r>
              <a:rPr lang="tr-TR" sz="2200" dirty="0" err="1"/>
              <a:t>were</a:t>
            </a:r>
            <a:r>
              <a:rPr lang="tr-TR" sz="2200" dirty="0"/>
              <a:t> </a:t>
            </a:r>
            <a:r>
              <a:rPr lang="tr-TR" sz="2200" dirty="0" err="1"/>
              <a:t>included</a:t>
            </a:r>
            <a:r>
              <a:rPr lang="tr-TR" sz="2200" dirty="0"/>
              <a:t> as a </a:t>
            </a:r>
            <a:r>
              <a:rPr lang="tr-TR" sz="2200" dirty="0" err="1"/>
              <a:t>control</a:t>
            </a:r>
            <a:r>
              <a:rPr lang="tr-TR" sz="2200" dirty="0"/>
              <a:t> grup.</a:t>
            </a:r>
          </a:p>
          <a:p>
            <a:r>
              <a:rPr lang="tr-TR" sz="2200" dirty="0" err="1"/>
              <a:t>The</a:t>
            </a:r>
            <a:r>
              <a:rPr lang="tr-TR" sz="2200" dirty="0"/>
              <a:t> </a:t>
            </a:r>
            <a:r>
              <a:rPr lang="tr-TR" sz="2200" dirty="0" err="1"/>
              <a:t>blood</a:t>
            </a:r>
            <a:r>
              <a:rPr lang="tr-TR" sz="2200" dirty="0"/>
              <a:t> </a:t>
            </a:r>
            <a:r>
              <a:rPr lang="tr-TR" sz="2200" dirty="0" err="1"/>
              <a:t>was</a:t>
            </a:r>
            <a:r>
              <a:rPr lang="tr-TR" sz="2200" dirty="0"/>
              <a:t> </a:t>
            </a:r>
            <a:r>
              <a:rPr lang="tr-TR" sz="2200" dirty="0" err="1"/>
              <a:t>drawn</a:t>
            </a:r>
            <a:r>
              <a:rPr lang="tr-TR" sz="2200" dirty="0"/>
              <a:t> </a:t>
            </a:r>
            <a:r>
              <a:rPr lang="tr-TR" sz="2200" dirty="0" err="1"/>
              <a:t>from</a:t>
            </a:r>
            <a:r>
              <a:rPr lang="tr-TR" sz="2200" dirty="0"/>
              <a:t> </a:t>
            </a:r>
            <a:r>
              <a:rPr lang="tr-TR" sz="2200" dirty="0" err="1"/>
              <a:t>patients</a:t>
            </a:r>
            <a:r>
              <a:rPr lang="tr-TR" sz="2200" dirty="0"/>
              <a:t> </a:t>
            </a:r>
            <a:r>
              <a:rPr lang="tr-TR" sz="2200" dirty="0" err="1"/>
              <a:t>and</a:t>
            </a:r>
            <a:r>
              <a:rPr lang="tr-TR" sz="2200" dirty="0"/>
              <a:t> </a:t>
            </a:r>
            <a:r>
              <a:rPr lang="tr-TR" sz="2200" dirty="0" err="1"/>
              <a:t>healthy</a:t>
            </a:r>
            <a:r>
              <a:rPr lang="tr-TR" sz="2200" dirty="0"/>
              <a:t> </a:t>
            </a:r>
            <a:r>
              <a:rPr lang="tr-TR" sz="2200" dirty="0" err="1"/>
              <a:t>volunteers</a:t>
            </a:r>
            <a:r>
              <a:rPr lang="tr-TR" sz="2200" dirty="0"/>
              <a:t> </a:t>
            </a:r>
            <a:r>
              <a:rPr lang="tr-TR" sz="2200" dirty="0" err="1"/>
              <a:t>to</a:t>
            </a:r>
            <a:r>
              <a:rPr lang="tr-TR" sz="2200" dirty="0"/>
              <a:t> </a:t>
            </a:r>
            <a:r>
              <a:rPr lang="tr-TR" sz="2200" dirty="0" err="1"/>
              <a:t>evaluate</a:t>
            </a:r>
            <a:r>
              <a:rPr lang="tr-TR" sz="2200" dirty="0"/>
              <a:t> </a:t>
            </a:r>
            <a:r>
              <a:rPr lang="tr-TR" sz="2200" dirty="0" err="1"/>
              <a:t>the</a:t>
            </a:r>
            <a:r>
              <a:rPr lang="tr-TR" sz="2200" dirty="0"/>
              <a:t> gene </a:t>
            </a:r>
            <a:r>
              <a:rPr lang="tr-TR" sz="2200" dirty="0" err="1"/>
              <a:t>expressions</a:t>
            </a:r>
            <a:r>
              <a:rPr lang="tr-TR" sz="2200" dirty="0"/>
              <a:t> of NLRP3, NLRX1, IL-1 beta, IL-18 </a:t>
            </a:r>
            <a:r>
              <a:rPr lang="tr-TR" sz="2200" dirty="0" err="1"/>
              <a:t>and</a:t>
            </a:r>
            <a:r>
              <a:rPr lang="tr-TR" sz="2200"/>
              <a:t> PYCARD (ASC). </a:t>
            </a:r>
            <a:endParaRPr lang="tr-TR" sz="2200" dirty="0"/>
          </a:p>
        </p:txBody>
      </p:sp>
      <p:graphicFrame>
        <p:nvGraphicFramePr>
          <p:cNvPr id="11" name="İçerik Yer Tutucusu 4">
            <a:extLst>
              <a:ext uri="{FF2B5EF4-FFF2-40B4-BE49-F238E27FC236}">
                <a16:creationId xmlns:a16="http://schemas.microsoft.com/office/drawing/2014/main" id="{888A5849-2B5C-8542-89B5-7AD27F2EF58B}"/>
              </a:ext>
            </a:extLst>
          </p:cNvPr>
          <p:cNvGraphicFramePr>
            <a:graphicFrameLocks/>
          </p:cNvGraphicFramePr>
          <p:nvPr>
            <p:extLst>
              <p:ext uri="{D42A27DB-BD31-4B8C-83A1-F6EECF244321}">
                <p14:modId xmlns:p14="http://schemas.microsoft.com/office/powerpoint/2010/main" val="2428883924"/>
              </p:ext>
            </p:extLst>
          </p:nvPr>
        </p:nvGraphicFramePr>
        <p:xfrm>
          <a:off x="0" y="1349861"/>
          <a:ext cx="4793407" cy="396354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2379270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3">
            <a:extLst>
              <a:ext uri="{FF2B5EF4-FFF2-40B4-BE49-F238E27FC236}">
                <a16:creationId xmlns:a16="http://schemas.microsoft.com/office/drawing/2014/main" id="{8181FC64-B306-4821-98E2-780662EFC4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pic>
        <p:nvPicPr>
          <p:cNvPr id="4" name="Resim 3" descr="iç mekan, kapat içeren bir resim&#10;&#10;Açıklama otomatik olarak oluşturuldu">
            <a:extLst>
              <a:ext uri="{FF2B5EF4-FFF2-40B4-BE49-F238E27FC236}">
                <a16:creationId xmlns:a16="http://schemas.microsoft.com/office/drawing/2014/main" id="{1D2A971D-756B-AA4D-91B6-CDEE6CAA3DDC}"/>
              </a:ext>
            </a:extLst>
          </p:cNvPr>
          <p:cNvPicPr>
            <a:picLocks noChangeAspect="1"/>
          </p:cNvPicPr>
          <p:nvPr/>
        </p:nvPicPr>
        <p:blipFill rotWithShape="1">
          <a:blip r:embed="rId2"/>
          <a:srcRect t="1115" b="47176"/>
          <a:stretch/>
        </p:blipFill>
        <p:spPr>
          <a:xfrm>
            <a:off x="20" y="10"/>
            <a:ext cx="9947062" cy="6857990"/>
          </a:xfrm>
          <a:prstGeom prst="rect">
            <a:avLst/>
          </a:prstGeom>
        </p:spPr>
      </p:pic>
      <p:sp>
        <p:nvSpPr>
          <p:cNvPr id="21" name="Freeform: Shape 15">
            <a:extLst>
              <a:ext uri="{FF2B5EF4-FFF2-40B4-BE49-F238E27FC236}">
                <a16:creationId xmlns:a16="http://schemas.microsoft.com/office/drawing/2014/main" id="{5871FC61-DD4E-47D4-81FD-8A7E7D12B3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986049" y="0"/>
            <a:ext cx="5205951" cy="6858000"/>
          </a:xfrm>
          <a:custGeom>
            <a:avLst/>
            <a:gdLst>
              <a:gd name="connsiteX0" fmla="*/ 0 w 5205951"/>
              <a:gd name="connsiteY0" fmla="*/ 0 h 6858000"/>
              <a:gd name="connsiteX1" fmla="*/ 1709529 w 5205951"/>
              <a:gd name="connsiteY1" fmla="*/ 0 h 6858000"/>
              <a:gd name="connsiteX2" fmla="*/ 2489695 w 5205951"/>
              <a:gd name="connsiteY2" fmla="*/ 0 h 6858000"/>
              <a:gd name="connsiteX3" fmla="*/ 3582928 w 5205951"/>
              <a:gd name="connsiteY3" fmla="*/ 0 h 6858000"/>
              <a:gd name="connsiteX4" fmla="*/ 3605052 w 5205951"/>
              <a:gd name="connsiteY4" fmla="*/ 14997 h 6858000"/>
              <a:gd name="connsiteX5" fmla="*/ 5205951 w 5205951"/>
              <a:gd name="connsiteY5" fmla="*/ 3621656 h 6858000"/>
              <a:gd name="connsiteX6" fmla="*/ 3331601 w 5205951"/>
              <a:gd name="connsiteY6" fmla="*/ 6374814 h 6858000"/>
              <a:gd name="connsiteX7" fmla="*/ 2814953 w 5205951"/>
              <a:gd name="connsiteY7" fmla="*/ 6780599 h 6858000"/>
              <a:gd name="connsiteX8" fmla="*/ 2703197 w 5205951"/>
              <a:gd name="connsiteY8" fmla="*/ 6858000 h 6858000"/>
              <a:gd name="connsiteX9" fmla="*/ 2489695 w 5205951"/>
              <a:gd name="connsiteY9" fmla="*/ 6858000 h 6858000"/>
              <a:gd name="connsiteX10" fmla="*/ 1709529 w 5205951"/>
              <a:gd name="connsiteY10" fmla="*/ 6858000 h 6858000"/>
              <a:gd name="connsiteX11" fmla="*/ 0 w 5205951"/>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05951" h="6858000">
                <a:moveTo>
                  <a:pt x="0" y="0"/>
                </a:moveTo>
                <a:lnTo>
                  <a:pt x="1709529" y="0"/>
                </a:lnTo>
                <a:lnTo>
                  <a:pt x="2489695" y="0"/>
                </a:lnTo>
                <a:lnTo>
                  <a:pt x="3582928" y="0"/>
                </a:lnTo>
                <a:lnTo>
                  <a:pt x="3605052" y="14997"/>
                </a:lnTo>
                <a:cubicBezTo>
                  <a:pt x="4632215" y="754641"/>
                  <a:pt x="5205951" y="2093192"/>
                  <a:pt x="5205951" y="3621656"/>
                </a:cubicBezTo>
                <a:cubicBezTo>
                  <a:pt x="5205951" y="4969131"/>
                  <a:pt x="4277226" y="5602839"/>
                  <a:pt x="3331601" y="6374814"/>
                </a:cubicBezTo>
                <a:cubicBezTo>
                  <a:pt x="3159398" y="6515397"/>
                  <a:pt x="2988771" y="6653108"/>
                  <a:pt x="2814953" y="6780599"/>
                </a:cubicBezTo>
                <a:lnTo>
                  <a:pt x="2703197" y="6858000"/>
                </a:lnTo>
                <a:lnTo>
                  <a:pt x="2489695" y="6858000"/>
                </a:lnTo>
                <a:lnTo>
                  <a:pt x="1709529" y="6858000"/>
                </a:lnTo>
                <a:lnTo>
                  <a:pt x="0" y="6858000"/>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useBgFill="1">
        <p:nvSpPr>
          <p:cNvPr id="18" name="Freeform: Shape 17">
            <a:extLst>
              <a:ext uri="{FF2B5EF4-FFF2-40B4-BE49-F238E27FC236}">
                <a16:creationId xmlns:a16="http://schemas.microsoft.com/office/drawing/2014/main" id="{F9EC3F91-A75C-4F74-867E-E4C28C1354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48226" y="0"/>
            <a:ext cx="5043774" cy="6858000"/>
          </a:xfrm>
          <a:custGeom>
            <a:avLst/>
            <a:gdLst>
              <a:gd name="connsiteX0" fmla="*/ 1648981 w 5043774"/>
              <a:gd name="connsiteY0" fmla="*/ 0 h 6858000"/>
              <a:gd name="connsiteX1" fmla="*/ 2759699 w 5043774"/>
              <a:gd name="connsiteY1" fmla="*/ 0 h 6858000"/>
              <a:gd name="connsiteX2" fmla="*/ 3379301 w 5043774"/>
              <a:gd name="connsiteY2" fmla="*/ 0 h 6858000"/>
              <a:gd name="connsiteX3" fmla="*/ 3552342 w 5043774"/>
              <a:gd name="connsiteY3" fmla="*/ 0 h 6858000"/>
              <a:gd name="connsiteX4" fmla="*/ 4617166 w 5043774"/>
              <a:gd name="connsiteY4" fmla="*/ 0 h 6858000"/>
              <a:gd name="connsiteX5" fmla="*/ 4786130 w 5043774"/>
              <a:gd name="connsiteY5" fmla="*/ 0 h 6858000"/>
              <a:gd name="connsiteX6" fmla="*/ 4980168 w 5043774"/>
              <a:gd name="connsiteY6" fmla="*/ 0 h 6858000"/>
              <a:gd name="connsiteX7" fmla="*/ 5043774 w 5043774"/>
              <a:gd name="connsiteY7" fmla="*/ 0 h 6858000"/>
              <a:gd name="connsiteX8" fmla="*/ 5043774 w 5043774"/>
              <a:gd name="connsiteY8" fmla="*/ 6858000 h 6858000"/>
              <a:gd name="connsiteX9" fmla="*/ 4980168 w 5043774"/>
              <a:gd name="connsiteY9" fmla="*/ 6858000 h 6858000"/>
              <a:gd name="connsiteX10" fmla="*/ 4786130 w 5043774"/>
              <a:gd name="connsiteY10" fmla="*/ 6858000 h 6858000"/>
              <a:gd name="connsiteX11" fmla="*/ 4617166 w 5043774"/>
              <a:gd name="connsiteY11" fmla="*/ 6858000 h 6858000"/>
              <a:gd name="connsiteX12" fmla="*/ 3552342 w 5043774"/>
              <a:gd name="connsiteY12" fmla="*/ 6858000 h 6858000"/>
              <a:gd name="connsiteX13" fmla="*/ 3379301 w 5043774"/>
              <a:gd name="connsiteY13" fmla="*/ 6858000 h 6858000"/>
              <a:gd name="connsiteX14" fmla="*/ 2759699 w 5043774"/>
              <a:gd name="connsiteY14" fmla="*/ 6858000 h 6858000"/>
              <a:gd name="connsiteX15" fmla="*/ 2542782 w 5043774"/>
              <a:gd name="connsiteY15" fmla="*/ 6858000 h 6858000"/>
              <a:gd name="connsiteX16" fmla="*/ 2429239 w 5043774"/>
              <a:gd name="connsiteY16" fmla="*/ 6780599 h 6858000"/>
              <a:gd name="connsiteX17" fmla="*/ 1904328 w 5043774"/>
              <a:gd name="connsiteY17" fmla="*/ 6374814 h 6858000"/>
              <a:gd name="connsiteX18" fmla="*/ 0 w 5043774"/>
              <a:gd name="connsiteY18" fmla="*/ 3621656 h 6858000"/>
              <a:gd name="connsiteX19" fmla="*/ 1626503 w 5043774"/>
              <a:gd name="connsiteY19"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043774" h="6858000">
                <a:moveTo>
                  <a:pt x="1648981" y="0"/>
                </a:moveTo>
                <a:lnTo>
                  <a:pt x="2759699" y="0"/>
                </a:lnTo>
                <a:lnTo>
                  <a:pt x="3379301" y="0"/>
                </a:lnTo>
                <a:lnTo>
                  <a:pt x="3552342" y="0"/>
                </a:lnTo>
                <a:lnTo>
                  <a:pt x="4617166" y="0"/>
                </a:lnTo>
                <a:lnTo>
                  <a:pt x="4786130" y="0"/>
                </a:lnTo>
                <a:lnTo>
                  <a:pt x="4980168" y="0"/>
                </a:lnTo>
                <a:lnTo>
                  <a:pt x="5043774" y="0"/>
                </a:lnTo>
                <a:lnTo>
                  <a:pt x="5043774" y="6858000"/>
                </a:lnTo>
                <a:lnTo>
                  <a:pt x="4980168" y="6858000"/>
                </a:lnTo>
                <a:lnTo>
                  <a:pt x="4786130" y="6858000"/>
                </a:lnTo>
                <a:lnTo>
                  <a:pt x="4617166" y="6858000"/>
                </a:lnTo>
                <a:lnTo>
                  <a:pt x="3552342" y="6858000"/>
                </a:lnTo>
                <a:lnTo>
                  <a:pt x="3379301" y="6858000"/>
                </a:lnTo>
                <a:lnTo>
                  <a:pt x="2759699" y="6858000"/>
                </a:lnTo>
                <a:lnTo>
                  <a:pt x="2542782" y="6858000"/>
                </a:lnTo>
                <a:lnTo>
                  <a:pt x="2429239" y="6780599"/>
                </a:lnTo>
                <a:cubicBezTo>
                  <a:pt x="2252641" y="6653108"/>
                  <a:pt x="2079285" y="6515397"/>
                  <a:pt x="1904328" y="6374814"/>
                </a:cubicBezTo>
                <a:cubicBezTo>
                  <a:pt x="943579" y="5602839"/>
                  <a:pt x="0" y="4969131"/>
                  <a:pt x="0" y="3621656"/>
                </a:cubicBezTo>
                <a:cubicBezTo>
                  <a:pt x="0" y="2093192"/>
                  <a:pt x="582912" y="754641"/>
                  <a:pt x="1626503" y="14997"/>
                </a:cubicBezTo>
                <a:close/>
              </a:path>
            </a:pathLst>
          </a:custGeom>
          <a:solidFill>
            <a:schemeClr val="bg2">
              <a:tint val="95000"/>
              <a:satMod val="1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prstClr val="white"/>
              </a:solidFill>
              <a:latin typeface="Meiryo"/>
            </a:endParaRPr>
          </a:p>
        </p:txBody>
      </p:sp>
      <p:sp>
        <p:nvSpPr>
          <p:cNvPr id="20" name="Freeform: Shape 19">
            <a:extLst>
              <a:ext uri="{FF2B5EF4-FFF2-40B4-BE49-F238E27FC236}">
                <a16:creationId xmlns:a16="http://schemas.microsoft.com/office/drawing/2014/main" id="{829A1E2C-5AC8-40FC-99E9-832069D397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97013" y="0"/>
            <a:ext cx="252972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 name="Başlık 1">
            <a:extLst>
              <a:ext uri="{FF2B5EF4-FFF2-40B4-BE49-F238E27FC236}">
                <a16:creationId xmlns:a16="http://schemas.microsoft.com/office/drawing/2014/main" id="{3F9F795E-4F51-B241-862D-2C07E9FEF9C7}"/>
              </a:ext>
            </a:extLst>
          </p:cNvPr>
          <p:cNvSpPr>
            <a:spLocks noGrp="1"/>
          </p:cNvSpPr>
          <p:nvPr>
            <p:ph type="title"/>
          </p:nvPr>
        </p:nvSpPr>
        <p:spPr>
          <a:xfrm>
            <a:off x="8046720" y="1045597"/>
            <a:ext cx="3633746" cy="1588422"/>
          </a:xfrm>
        </p:spPr>
        <p:txBody>
          <a:bodyPr anchor="b">
            <a:normAutofit/>
          </a:bodyPr>
          <a:lstStyle/>
          <a:p>
            <a:r>
              <a:rPr lang="tr-TR" sz="3600"/>
              <a:t>METHODS-2</a:t>
            </a:r>
          </a:p>
        </p:txBody>
      </p:sp>
      <p:sp>
        <p:nvSpPr>
          <p:cNvPr id="3" name="İçerik Yer Tutucusu 2">
            <a:extLst>
              <a:ext uri="{FF2B5EF4-FFF2-40B4-BE49-F238E27FC236}">
                <a16:creationId xmlns:a16="http://schemas.microsoft.com/office/drawing/2014/main" id="{44864149-B113-6E4A-B64C-B829EFCB469F}"/>
              </a:ext>
            </a:extLst>
          </p:cNvPr>
          <p:cNvSpPr>
            <a:spLocks noGrp="1"/>
          </p:cNvSpPr>
          <p:nvPr>
            <p:ph idx="1"/>
          </p:nvPr>
        </p:nvSpPr>
        <p:spPr>
          <a:xfrm>
            <a:off x="8046719" y="2722729"/>
            <a:ext cx="3633747" cy="2700062"/>
          </a:xfrm>
        </p:spPr>
        <p:txBody>
          <a:bodyPr>
            <a:normAutofit/>
          </a:bodyPr>
          <a:lstStyle/>
          <a:p>
            <a:r>
              <a:rPr lang="tr-TR" sz="2000" dirty="0" err="1"/>
              <a:t>Lymphocytes</a:t>
            </a:r>
            <a:r>
              <a:rPr lang="tr-TR" sz="2000" dirty="0"/>
              <a:t> </a:t>
            </a:r>
            <a:r>
              <a:rPr lang="tr-TR" sz="2000" dirty="0" err="1"/>
              <a:t>were</a:t>
            </a:r>
            <a:r>
              <a:rPr lang="tr-TR" sz="2000" dirty="0"/>
              <a:t> </a:t>
            </a:r>
            <a:r>
              <a:rPr lang="tr-TR" sz="2000" dirty="0" err="1"/>
              <a:t>isolated</a:t>
            </a:r>
            <a:r>
              <a:rPr lang="tr-TR" sz="2000" dirty="0"/>
              <a:t> </a:t>
            </a:r>
            <a:r>
              <a:rPr lang="tr-TR" sz="2000" dirty="0" err="1"/>
              <a:t>from</a:t>
            </a:r>
            <a:r>
              <a:rPr lang="tr-TR" sz="2000" dirty="0"/>
              <a:t> </a:t>
            </a:r>
            <a:r>
              <a:rPr lang="tr-TR" sz="2000" dirty="0" err="1"/>
              <a:t>peripheral</a:t>
            </a:r>
            <a:r>
              <a:rPr lang="tr-TR" sz="2000" dirty="0"/>
              <a:t> </a:t>
            </a:r>
            <a:r>
              <a:rPr lang="tr-TR" sz="2000" dirty="0" err="1"/>
              <a:t>blood</a:t>
            </a:r>
            <a:r>
              <a:rPr lang="tr-TR" sz="2000" dirty="0"/>
              <a:t> </a:t>
            </a:r>
            <a:r>
              <a:rPr lang="tr-TR" sz="2000" dirty="0" err="1"/>
              <a:t>samples</a:t>
            </a:r>
            <a:r>
              <a:rPr lang="tr-TR" sz="2000" dirty="0"/>
              <a:t> </a:t>
            </a:r>
            <a:r>
              <a:rPr lang="tr-TR" sz="2000" dirty="0" err="1"/>
              <a:t>taken</a:t>
            </a:r>
            <a:r>
              <a:rPr lang="tr-TR" sz="2000" dirty="0"/>
              <a:t> </a:t>
            </a:r>
            <a:r>
              <a:rPr lang="tr-TR" sz="2000" dirty="0" err="1"/>
              <a:t>into</a:t>
            </a:r>
            <a:r>
              <a:rPr lang="tr-TR" sz="2000" dirty="0"/>
              <a:t> </a:t>
            </a:r>
            <a:r>
              <a:rPr lang="tr-TR" sz="2000" dirty="0" err="1"/>
              <a:t>heparinized</a:t>
            </a:r>
            <a:r>
              <a:rPr lang="tr-TR" sz="2000" dirty="0"/>
              <a:t> </a:t>
            </a:r>
            <a:r>
              <a:rPr lang="tr-TR" sz="2000" dirty="0" err="1"/>
              <a:t>blood</a:t>
            </a:r>
            <a:r>
              <a:rPr lang="tr-TR" sz="2000" dirty="0"/>
              <a:t> </a:t>
            </a:r>
            <a:r>
              <a:rPr lang="tr-TR" sz="2000" dirty="0" err="1"/>
              <a:t>tubes</a:t>
            </a:r>
            <a:r>
              <a:rPr lang="tr-TR" sz="2000" dirty="0"/>
              <a:t> </a:t>
            </a:r>
            <a:r>
              <a:rPr lang="tr-TR" sz="2000" dirty="0" err="1"/>
              <a:t>from</a:t>
            </a:r>
            <a:r>
              <a:rPr lang="tr-TR" sz="2000" dirty="0"/>
              <a:t> </a:t>
            </a:r>
            <a:r>
              <a:rPr lang="tr-TR" sz="2000" dirty="0" err="1"/>
              <a:t>the</a:t>
            </a:r>
            <a:r>
              <a:rPr lang="tr-TR" sz="2000" dirty="0"/>
              <a:t> </a:t>
            </a:r>
            <a:r>
              <a:rPr lang="tr-TR" sz="2000" dirty="0" err="1"/>
              <a:t>people</a:t>
            </a:r>
            <a:r>
              <a:rPr lang="tr-TR" sz="2000" dirty="0"/>
              <a:t> </a:t>
            </a:r>
            <a:r>
              <a:rPr lang="tr-TR" sz="2000" dirty="0" err="1"/>
              <a:t>who</a:t>
            </a:r>
            <a:r>
              <a:rPr lang="tr-TR" sz="2000" dirty="0"/>
              <a:t> </a:t>
            </a:r>
            <a:r>
              <a:rPr lang="tr-TR" sz="2000" dirty="0" err="1"/>
              <a:t>have</a:t>
            </a:r>
            <a:r>
              <a:rPr lang="tr-TR" sz="2000" dirty="0"/>
              <a:t> </a:t>
            </a:r>
            <a:r>
              <a:rPr lang="tr-TR" sz="2000" dirty="0" err="1"/>
              <a:t>been</a:t>
            </a:r>
            <a:r>
              <a:rPr lang="tr-TR" sz="2000" dirty="0"/>
              <a:t> </a:t>
            </a:r>
            <a:r>
              <a:rPr lang="tr-TR" sz="2000" dirty="0" err="1"/>
              <a:t>participated</a:t>
            </a:r>
            <a:r>
              <a:rPr lang="tr-TR" sz="2000" dirty="0"/>
              <a:t> in </a:t>
            </a:r>
            <a:r>
              <a:rPr lang="tr-TR" sz="2000" dirty="0" err="1"/>
              <a:t>the</a:t>
            </a:r>
            <a:r>
              <a:rPr lang="tr-TR" sz="2000" dirty="0"/>
              <a:t> </a:t>
            </a:r>
            <a:r>
              <a:rPr lang="tr-TR" sz="2000" dirty="0" err="1"/>
              <a:t>study</a:t>
            </a:r>
            <a:r>
              <a:rPr lang="tr-TR" sz="2000" dirty="0"/>
              <a:t> </a:t>
            </a:r>
            <a:r>
              <a:rPr lang="tr-TR" sz="2000" dirty="0" err="1"/>
              <a:t>and</a:t>
            </a:r>
            <a:r>
              <a:rPr lang="tr-TR" sz="2000" dirty="0"/>
              <a:t> </a:t>
            </a:r>
            <a:r>
              <a:rPr lang="tr-TR" sz="2000" dirty="0" err="1"/>
              <a:t>stored</a:t>
            </a:r>
            <a:r>
              <a:rPr lang="tr-TR" sz="2000" dirty="0"/>
              <a:t> at -80 </a:t>
            </a:r>
            <a:r>
              <a:rPr lang="tr-TR" sz="2000" dirty="0" err="1"/>
              <a:t>degrees</a:t>
            </a:r>
            <a:r>
              <a:rPr lang="tr-TR" sz="2000" dirty="0"/>
              <a:t> </a:t>
            </a:r>
            <a:r>
              <a:rPr lang="tr-TR" sz="2000" dirty="0" err="1"/>
              <a:t>until</a:t>
            </a:r>
            <a:r>
              <a:rPr lang="tr-TR" sz="2000" dirty="0"/>
              <a:t> </a:t>
            </a:r>
            <a:r>
              <a:rPr lang="tr-TR" sz="2000" dirty="0" err="1"/>
              <a:t>molecular</a:t>
            </a:r>
            <a:r>
              <a:rPr lang="tr-TR" sz="2000" dirty="0"/>
              <a:t> </a:t>
            </a:r>
            <a:r>
              <a:rPr lang="tr-TR" sz="2000" dirty="0" err="1"/>
              <a:t>analysis</a:t>
            </a:r>
            <a:r>
              <a:rPr lang="tr-TR" sz="2000" dirty="0"/>
              <a:t>.</a:t>
            </a:r>
          </a:p>
        </p:txBody>
      </p:sp>
    </p:spTree>
    <p:extLst>
      <p:ext uri="{BB962C8B-B14F-4D97-AF65-F5344CB8AC3E}">
        <p14:creationId xmlns:p14="http://schemas.microsoft.com/office/powerpoint/2010/main" val="5606608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9DE4E6C8-2BE7-4F42-9558-B4E55D466719}"/>
              </a:ext>
            </a:extLst>
          </p:cNvPr>
          <p:cNvSpPr>
            <a:spLocks noGrp="1"/>
          </p:cNvSpPr>
          <p:nvPr>
            <p:ph type="title"/>
          </p:nvPr>
        </p:nvSpPr>
        <p:spPr/>
        <p:txBody>
          <a:bodyPr/>
          <a:lstStyle/>
          <a:p>
            <a:r>
              <a:rPr lang="tr-TR" dirty="0"/>
              <a:t>METHODS-3</a:t>
            </a:r>
          </a:p>
        </p:txBody>
      </p:sp>
      <p:graphicFrame>
        <p:nvGraphicFramePr>
          <p:cNvPr id="5" name="İçerik Yer Tutucusu 4">
            <a:extLst>
              <a:ext uri="{FF2B5EF4-FFF2-40B4-BE49-F238E27FC236}">
                <a16:creationId xmlns:a16="http://schemas.microsoft.com/office/drawing/2014/main" id="{42A2C733-B361-A84B-8B64-9D3D4DC11B2E}"/>
              </a:ext>
            </a:extLst>
          </p:cNvPr>
          <p:cNvGraphicFramePr>
            <a:graphicFrameLocks noGrp="1"/>
          </p:cNvGraphicFramePr>
          <p:nvPr>
            <p:ph idx="1"/>
            <p:extLst>
              <p:ext uri="{D42A27DB-BD31-4B8C-83A1-F6EECF244321}">
                <p14:modId xmlns:p14="http://schemas.microsoft.com/office/powerpoint/2010/main" val="3936190714"/>
              </p:ext>
            </p:extLst>
          </p:nvPr>
        </p:nvGraphicFramePr>
        <p:xfrm>
          <a:off x="36342" y="1622140"/>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Yuvarlatılmış Dikdörtgen 8">
            <a:extLst>
              <a:ext uri="{FF2B5EF4-FFF2-40B4-BE49-F238E27FC236}">
                <a16:creationId xmlns:a16="http://schemas.microsoft.com/office/drawing/2014/main" id="{C316CDFF-99D3-7A42-8B50-0CC941DFDABF}"/>
              </a:ext>
            </a:extLst>
          </p:cNvPr>
          <p:cNvSpPr/>
          <p:nvPr/>
        </p:nvSpPr>
        <p:spPr>
          <a:xfrm>
            <a:off x="8700635" y="1690688"/>
            <a:ext cx="2118594" cy="132556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tr-TR" dirty="0"/>
              <a:t>GENE EXPRESSIONS OF INFLAMMASOMES</a:t>
            </a:r>
          </a:p>
        </p:txBody>
      </p:sp>
    </p:spTree>
    <p:extLst>
      <p:ext uri="{BB962C8B-B14F-4D97-AF65-F5344CB8AC3E}">
        <p14:creationId xmlns:p14="http://schemas.microsoft.com/office/powerpoint/2010/main" val="4238781968"/>
      </p:ext>
    </p:extLst>
  </p:cSld>
  <p:clrMapOvr>
    <a:masterClrMapping/>
  </p:clrMapOvr>
</p:sld>
</file>

<file path=ppt/theme/theme1.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50</TotalTime>
  <Words>917</Words>
  <Application>Microsoft Macintosh PowerPoint</Application>
  <PresentationFormat>Geniş ekran</PresentationFormat>
  <Paragraphs>73</Paragraphs>
  <Slides>17</Slides>
  <Notes>3</Notes>
  <HiddenSlides>0</HiddenSlides>
  <MMClips>0</MMClips>
  <ScaleCrop>false</ScaleCrop>
  <HeadingPairs>
    <vt:vector size="6" baseType="variant">
      <vt:variant>
        <vt:lpstr>Kullanılan Yazı Tipleri</vt:lpstr>
      </vt:variant>
      <vt:variant>
        <vt:i4>5</vt:i4>
      </vt:variant>
      <vt:variant>
        <vt:lpstr>Tema</vt:lpstr>
      </vt:variant>
      <vt:variant>
        <vt:i4>1</vt:i4>
      </vt:variant>
      <vt:variant>
        <vt:lpstr>Slayt Başlıkları</vt:lpstr>
      </vt:variant>
      <vt:variant>
        <vt:i4>17</vt:i4>
      </vt:variant>
    </vt:vector>
  </HeadingPairs>
  <TitlesOfParts>
    <vt:vector size="23" baseType="lpstr">
      <vt:lpstr>Meiryo</vt:lpstr>
      <vt:lpstr>Arial</vt:lpstr>
      <vt:lpstr>Calibri</vt:lpstr>
      <vt:lpstr>Calibri Light</vt:lpstr>
      <vt:lpstr>Wingdings</vt:lpstr>
      <vt:lpstr>Office Teması</vt:lpstr>
      <vt:lpstr>WHAT INFLAMMASOMES TELL US ABOUT MULTIPLE SCLEROSIS</vt:lpstr>
      <vt:lpstr>MULTIPLE SCLEROSIS</vt:lpstr>
      <vt:lpstr>INFLAMMASOMES</vt:lpstr>
      <vt:lpstr>PowerPoint Sunusu</vt:lpstr>
      <vt:lpstr>WHAT HAS BEEN FOUND IN RESEARCHES SO FAR ?</vt:lpstr>
      <vt:lpstr>PURPOSE OF STUDY</vt:lpstr>
      <vt:lpstr>METHODS</vt:lpstr>
      <vt:lpstr>METHODS-2</vt:lpstr>
      <vt:lpstr>METHODS-3</vt:lpstr>
      <vt:lpstr>RESULTS</vt:lpstr>
      <vt:lpstr>RESULTS-2</vt:lpstr>
      <vt:lpstr>DISCUSSION</vt:lpstr>
      <vt:lpstr>DISCUSSION</vt:lpstr>
      <vt:lpstr>LIMITATIONS</vt:lpstr>
      <vt:lpstr>CONCLUSIONS</vt:lpstr>
      <vt:lpstr>ACKNOWLEDGMENTS</vt:lpstr>
      <vt:lpstr>PowerPoint Sunusu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WHAT INFLAMMASOMES TELL US ABOUT MULTIPLE SCLEROSIS</dc:title>
  <dc:creator>nisa hocaoglu</dc:creator>
  <cp:lastModifiedBy>nisa hocaoglu</cp:lastModifiedBy>
  <cp:revision>10</cp:revision>
  <dcterms:created xsi:type="dcterms:W3CDTF">2021-06-02T13:14:12Z</dcterms:created>
  <dcterms:modified xsi:type="dcterms:W3CDTF">2021-06-03T12:46:23Z</dcterms:modified>
</cp:coreProperties>
</file>